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259" r:id="rId2"/>
    <p:sldId id="275" r:id="rId3"/>
    <p:sldId id="312" r:id="rId4"/>
    <p:sldId id="261" r:id="rId5"/>
    <p:sldId id="288" r:id="rId6"/>
    <p:sldId id="306" r:id="rId7"/>
    <p:sldId id="305" r:id="rId8"/>
    <p:sldId id="289" r:id="rId9"/>
    <p:sldId id="290" r:id="rId10"/>
    <p:sldId id="291" r:id="rId11"/>
    <p:sldId id="292" r:id="rId12"/>
    <p:sldId id="304" r:id="rId13"/>
    <p:sldId id="294" r:id="rId14"/>
    <p:sldId id="295" r:id="rId15"/>
    <p:sldId id="296" r:id="rId16"/>
    <p:sldId id="297" r:id="rId17"/>
    <p:sldId id="300" r:id="rId18"/>
    <p:sldId id="301" r:id="rId19"/>
    <p:sldId id="302" r:id="rId20"/>
    <p:sldId id="287" r:id="rId21"/>
    <p:sldId id="293" r:id="rId22"/>
    <p:sldId id="283" r:id="rId23"/>
    <p:sldId id="298" r:id="rId24"/>
    <p:sldId id="310" r:id="rId25"/>
    <p:sldId id="284" r:id="rId26"/>
    <p:sldId id="307" r:id="rId27"/>
    <p:sldId id="308" r:id="rId28"/>
    <p:sldId id="311" r:id="rId29"/>
    <p:sldId id="309" r:id="rId30"/>
    <p:sldId id="303" r:id="rId31"/>
    <p:sldId id="277"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75"/>
            <p14:sldId id="312"/>
            <p14:sldId id="261"/>
            <p14:sldId id="288"/>
            <p14:sldId id="306"/>
            <p14:sldId id="305"/>
            <p14:sldId id="289"/>
            <p14:sldId id="290"/>
            <p14:sldId id="291"/>
            <p14:sldId id="292"/>
            <p14:sldId id="304"/>
            <p14:sldId id="294"/>
            <p14:sldId id="295"/>
            <p14:sldId id="296"/>
            <p14:sldId id="297"/>
            <p14:sldId id="300"/>
            <p14:sldId id="301"/>
            <p14:sldId id="302"/>
            <p14:sldId id="287"/>
            <p14:sldId id="293"/>
            <p14:sldId id="283"/>
          </p14:sldIdLst>
        </p14:section>
        <p14:section name="Topic 1" id="{6D9936A3-3945-4757-BC8B-B5C252D8E036}">
          <p14:sldIdLst>
            <p14:sldId id="298"/>
            <p14:sldId id="310"/>
            <p14:sldId id="284"/>
            <p14:sldId id="307"/>
            <p14:sldId id="308"/>
            <p14:sldId id="311"/>
            <p14:sldId id="309"/>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ldId id="303"/>
            <p14:sldId id="277"/>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varScale="1">
        <p:scale>
          <a:sx n="97" d="100"/>
          <a:sy n="97" d="100"/>
        </p:scale>
        <p:origin x="2148" y="7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D83FDC75-7F73-4A4A-A77C-09AADF00E0EA}" type="datetimeFigureOut">
              <a:rPr lang="en-US" smtClean="0"/>
              <a:pPr/>
              <a:t>11/24/2023</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8AEF76B-3757-4A0B-AF93-28494465C1DD}" type="datetimeFigureOut">
              <a:rPr lang="en-US" smtClean="0"/>
              <a:pPr/>
              <a:t>11/24/2023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This template can be used as a starter file for presenting training materials in a group setting.</a:t>
            </a:r>
          </a:p>
          <a:p>
            <a:endParaRPr lang="en-US" dirty="0" smtClean="0"/>
          </a:p>
          <a:p>
            <a:pPr lvl="0"/>
            <a:r>
              <a:rPr lang="en-US" b="1" dirty="0"/>
              <a:t>Sections</a:t>
            </a:r>
            <a:endParaRPr lang="en-US" dirty="0"/>
          </a:p>
          <a:p>
            <a:pPr lvl="0"/>
            <a:r>
              <a:rPr lang="en-US" dirty="0"/>
              <a:t>Sections can help to organize your slides or facilitate collaboration between multiple authors. On the </a:t>
            </a:r>
            <a:r>
              <a:rPr lang="en-US" b="1" dirty="0"/>
              <a:t>Home</a:t>
            </a:r>
            <a:r>
              <a:rPr lang="en-US" dirty="0"/>
              <a:t> tab under </a:t>
            </a:r>
            <a:r>
              <a:rPr lang="en-US" b="1" dirty="0"/>
              <a:t>Slides</a:t>
            </a:r>
            <a:r>
              <a:rPr lang="en-US" dirty="0"/>
              <a:t>, click </a:t>
            </a:r>
            <a:r>
              <a:rPr lang="en-US" b="1" dirty="0"/>
              <a:t>Section</a:t>
            </a:r>
            <a:r>
              <a:rPr lang="en-US" dirty="0"/>
              <a:t>, and then click </a:t>
            </a:r>
            <a:r>
              <a:rPr lang="en-US" b="1" dirty="0"/>
              <a:t>Add Section</a:t>
            </a:r>
            <a:r>
              <a:rPr lang="en-US" dirty="0"/>
              <a:t>.</a:t>
            </a:r>
          </a:p>
          <a:p>
            <a:pPr lvl="0"/>
            <a:endParaRPr lang="en-US" b="1" dirty="0"/>
          </a:p>
          <a:p>
            <a:pPr lvl="0"/>
            <a:r>
              <a:rPr lang="en-US" b="1" dirty="0"/>
              <a:t>Notes</a:t>
            </a:r>
          </a:p>
          <a:p>
            <a:pPr lvl="0"/>
            <a:r>
              <a:rPr lang="en-US" dirty="0"/>
              <a:t>Use the Notes pane for delivery notes or to provide additional details for the audience. You can see these notes in Presenter View during your presentation. </a:t>
            </a:r>
          </a:p>
          <a:p>
            <a:pPr lvl="0"/>
            <a:r>
              <a:rPr lang="en-US" dirty="0"/>
              <a:t>Keep in mind the font size (important for accessibility, visibility, videotaping, and online production)</a:t>
            </a:r>
          </a:p>
          <a:p>
            <a:pPr lvl="0"/>
            <a:endParaRPr lang="en-US" dirty="0"/>
          </a:p>
          <a:p>
            <a:pPr lvl="0">
              <a:buFontTx/>
              <a:buNone/>
            </a:pPr>
            <a:r>
              <a:rPr lang="en-US" b="1" dirty="0"/>
              <a:t>Coordinated colors </a:t>
            </a:r>
          </a:p>
          <a:p>
            <a:pPr lvl="0">
              <a:buFontTx/>
              <a:buNone/>
            </a:pPr>
            <a:r>
              <a:rPr lang="en-US" dirty="0"/>
              <a:t>Pay particular attention to the graphs, charts, and text boxes. </a:t>
            </a:r>
          </a:p>
          <a:p>
            <a:pPr lvl="0"/>
            <a:r>
              <a:rPr lang="en-US" dirty="0"/>
              <a:t>Consider that attendees will print in black and white or </a:t>
            </a:r>
            <a:r>
              <a:rPr lang="en-US" dirty="0" err="1"/>
              <a:t>grayscale</a:t>
            </a:r>
            <a:r>
              <a:rPr lang="en-US" dirty="0"/>
              <a:t>. Run a test print to make sure your colors work when printed in pure black and white and </a:t>
            </a:r>
            <a:r>
              <a:rPr lang="en-US" dirty="0" err="1"/>
              <a:t>grayscale</a:t>
            </a:r>
            <a:r>
              <a:rPr lang="en-US" dirty="0"/>
              <a:t>.</a:t>
            </a:r>
          </a:p>
          <a:p>
            <a:pPr lvl="0">
              <a:buFontTx/>
              <a:buNone/>
            </a:pPr>
            <a:endParaRPr lang="en-US" dirty="0"/>
          </a:p>
          <a:p>
            <a:pPr lvl="0">
              <a:buFontTx/>
              <a:buNone/>
            </a:pPr>
            <a:r>
              <a:rPr lang="en-US" b="1" dirty="0"/>
              <a:t>Graphics, tables, and graphs</a:t>
            </a:r>
          </a:p>
          <a:p>
            <a:pPr lvl="0"/>
            <a:r>
              <a:rPr lang="en-US" dirty="0"/>
              <a:t>Keep it simple: If possible, use consistent, non-distracting styles and colors.</a:t>
            </a:r>
          </a:p>
          <a:p>
            <a:pPr lvl="0"/>
            <a:r>
              <a:rPr lang="en-US" dirty="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a:t>
            </a:r>
            <a:r>
              <a:rPr lang="en-US" smtClean="0"/>
              <a:t>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31</a:t>
            </a:fld>
            <a:endParaRPr lang="en-US" dirty="0" smtClean="0"/>
          </a:p>
        </p:txBody>
      </p:sp>
      <p:sp>
        <p:nvSpPr>
          <p:cNvPr id="41989" name="Rectangle 2"/>
          <p:cNvSpPr>
            <a:spLocks noGrp="1" noRot="1" noChangeAspect="1" noChangeArrowheads="1" noTextEdit="1"/>
          </p:cNvSpPr>
          <p:nvPr>
            <p:ph type="sldImg"/>
          </p:nvPr>
        </p:nvSpPr>
        <p:spPr>
          <a:xfrm>
            <a:off x="1117600" y="458788"/>
            <a:ext cx="4648200" cy="3486150"/>
          </a:xfrm>
          <a:ln/>
        </p:spPr>
      </p:sp>
      <p:sp>
        <p:nvSpPr>
          <p:cNvPr id="41990" name="Rectangle 3"/>
          <p:cNvSpPr>
            <a:spLocks noGrp="1" noChangeArrowheads="1"/>
          </p:cNvSpPr>
          <p:nvPr>
            <p:ph type="body" idx="1"/>
          </p:nvPr>
        </p:nvSpPr>
        <p:spPr>
          <a:xfrm>
            <a:off x="308560" y="4198939"/>
            <a:ext cx="6283394" cy="4630737"/>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a:t>
            </a:r>
            <a:r>
              <a:rPr lang="en-US" smtClean="0"/>
              <a:t>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a:t>
            </a:r>
            <a:r>
              <a:rPr lang="en-US" smtClean="0"/>
              <a:t>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0" dirty="0" smtClean="0"/>
              <a:t>What</a:t>
            </a:r>
            <a:r>
              <a:rPr lang="en-US" b="0" baseline="0" dirty="0" smtClean="0"/>
              <a:t> will the audience be able to do after this training is complete?</a:t>
            </a:r>
            <a:r>
              <a:rPr lang="en-US" dirty="0" smtClean="0"/>
              <a:t> </a:t>
            </a:r>
            <a:r>
              <a:rPr lang="en-US" dirty="0"/>
              <a:t>Briefly describe each objective and how the audience will benefit from this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a:t>
            </a:r>
            <a:r>
              <a:rPr lang="en-US" smtClean="0"/>
              <a:t>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11/24/2023</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11/24/2023</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3.png"/><Relationship Id="rId4"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jpe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8.jpe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9.jpe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24000" y="1447800"/>
            <a:ext cx="7290038" cy="1470025"/>
          </a:xfrm>
        </p:spPr>
        <p:txBody>
          <a:bodyPr>
            <a:normAutofit fontScale="90000"/>
          </a:bodyPr>
          <a:lstStyle/>
          <a:p>
            <a:r>
              <a:rPr lang="en-US" dirty="0" smtClean="0"/>
              <a:t>Scams targeting seniors</a:t>
            </a:r>
            <a:br>
              <a:rPr lang="en-US" dirty="0" smtClean="0"/>
            </a:br>
            <a:r>
              <a:rPr lang="en-US" dirty="0" smtClean="0"/>
              <a:t>and tips on how to prevent Fraud</a:t>
            </a:r>
            <a:endParaRPr lang="en-US" dirty="0"/>
          </a:p>
        </p:txBody>
      </p:sp>
      <p:sp>
        <p:nvSpPr>
          <p:cNvPr id="3" name="Subtitle 2"/>
          <p:cNvSpPr>
            <a:spLocks noGrp="1"/>
          </p:cNvSpPr>
          <p:nvPr>
            <p:ph type="subTitle" idx="1"/>
            <p:custDataLst>
              <p:tags r:id="rId3"/>
            </p:custDataLst>
          </p:nvPr>
        </p:nvSpPr>
        <p:spPr>
          <a:xfrm>
            <a:off x="3962400" y="3352800"/>
            <a:ext cx="4772528" cy="1219200"/>
          </a:xfrm>
        </p:spPr>
        <p:txBody>
          <a:bodyPr>
            <a:normAutofit fontScale="77500" lnSpcReduction="20000"/>
          </a:bodyPr>
          <a:lstStyle/>
          <a:p>
            <a:endParaRPr lang="en-US" sz="2400" dirty="0" smtClean="0">
              <a:latin typeface="+mn-lt"/>
            </a:endParaRPr>
          </a:p>
          <a:p>
            <a:endParaRPr lang="en-US" sz="2400" dirty="0">
              <a:latin typeface="+mn-lt"/>
            </a:endParaRPr>
          </a:p>
          <a:p>
            <a:r>
              <a:rPr lang="en-US" sz="2400" dirty="0" smtClean="0">
                <a:latin typeface="+mn-lt"/>
              </a:rPr>
              <a:t>Chief </a:t>
            </a:r>
            <a:r>
              <a:rPr lang="en-US" sz="2400" dirty="0" err="1" smtClean="0">
                <a:latin typeface="+mn-lt"/>
              </a:rPr>
              <a:t>Rotta</a:t>
            </a:r>
            <a:endParaRPr lang="en-US" sz="2400" dirty="0" smtClean="0">
              <a:latin typeface="+mn-lt"/>
            </a:endParaRPr>
          </a:p>
          <a:p>
            <a:r>
              <a:rPr lang="en-US" sz="2400" dirty="0" smtClean="0">
                <a:latin typeface="+mn-lt"/>
              </a:rPr>
              <a:t>November 16</a:t>
            </a:r>
            <a:r>
              <a:rPr lang="en-US" sz="2400" baseline="30000" dirty="0" smtClean="0">
                <a:latin typeface="+mn-lt"/>
              </a:rPr>
              <a:t>th</a:t>
            </a:r>
            <a:r>
              <a:rPr lang="en-US" sz="2400" dirty="0" smtClean="0">
                <a:latin typeface="+mn-lt"/>
              </a:rPr>
              <a:t>, 2023</a:t>
            </a:r>
          </a:p>
          <a:p>
            <a:endParaRPr lang="en-US" sz="2400" dirty="0">
              <a:latin typeface="+mn-lt"/>
            </a:endParaRPr>
          </a:p>
        </p:txBody>
      </p:sp>
      <p:sp>
        <p:nvSpPr>
          <p:cNvPr id="4" name="TextBox 3"/>
          <p:cNvSpPr txBox="1"/>
          <p:nvPr/>
        </p:nvSpPr>
        <p:spPr>
          <a:xfrm>
            <a:off x="4419600" y="4876800"/>
            <a:ext cx="3124201" cy="1477328"/>
          </a:xfrm>
          <a:prstGeom prst="rect">
            <a:avLst/>
          </a:prstGeom>
          <a:noFill/>
        </p:spPr>
        <p:txBody>
          <a:bodyPr wrap="square" rtlCol="0">
            <a:spAutoFit/>
          </a:bodyPr>
          <a:lstStyle/>
          <a:p>
            <a:pPr algn="ctr"/>
            <a:r>
              <a:rPr lang="en-US" dirty="0"/>
              <a:t>Tuckahoe Police Department</a:t>
            </a:r>
          </a:p>
          <a:p>
            <a:pPr algn="ctr"/>
            <a:r>
              <a:rPr lang="en-US" dirty="0"/>
              <a:t>65 Main Street </a:t>
            </a:r>
          </a:p>
          <a:p>
            <a:pPr algn="ctr"/>
            <a:r>
              <a:rPr lang="en-US" dirty="0"/>
              <a:t>Tuckahoe , NY 10707</a:t>
            </a:r>
          </a:p>
          <a:p>
            <a:pPr algn="ctr"/>
            <a:r>
              <a:rPr lang="en-US" dirty="0"/>
              <a:t>914-961-4800</a:t>
            </a:r>
          </a:p>
          <a:p>
            <a:pPr algn="ctr"/>
            <a:r>
              <a:rPr lang="en-US" dirty="0" smtClean="0"/>
              <a:t>policedesk@tuckahoe-ny.com </a:t>
            </a:r>
            <a:endParaRPr lang="en-US" dirty="0"/>
          </a:p>
        </p:txBody>
      </p:sp>
      <p:pic>
        <p:nvPicPr>
          <p:cNvPr id="6" name="Picture 5"/>
          <p:cNvPicPr>
            <a:picLocks noChangeAspect="1"/>
          </p:cNvPicPr>
          <p:nvPr/>
        </p:nvPicPr>
        <p:blipFill>
          <a:blip r:embed="rId6"/>
          <a:stretch>
            <a:fillRect/>
          </a:stretch>
        </p:blipFill>
        <p:spPr>
          <a:xfrm>
            <a:off x="7734952" y="4876800"/>
            <a:ext cx="1079086" cy="1390008"/>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Sweepstakes/Charity Scams</a:t>
            </a:r>
            <a:endParaRPr lang="en-US" dirty="0"/>
          </a:p>
        </p:txBody>
      </p:sp>
      <p:sp>
        <p:nvSpPr>
          <p:cNvPr id="3" name="Content Placeholder 2"/>
          <p:cNvSpPr>
            <a:spLocks noGrp="1"/>
          </p:cNvSpPr>
          <p:nvPr>
            <p:ph idx="1"/>
          </p:nvPr>
        </p:nvSpPr>
        <p:spPr>
          <a:xfrm>
            <a:off x="762000" y="1295400"/>
            <a:ext cx="8077200" cy="4297363"/>
          </a:xfrm>
        </p:spPr>
        <p:txBody>
          <a:bodyPr>
            <a:normAutofit fontScale="62500" lnSpcReduction="20000"/>
          </a:bodyPr>
          <a:lstStyle/>
          <a:p>
            <a:r>
              <a:rPr lang="en-US" dirty="0" smtClean="0"/>
              <a:t>Scammers claim to work for a charitable organization and many sweepstakes are run by </a:t>
            </a:r>
            <a:r>
              <a:rPr lang="en-US" dirty="0"/>
              <a:t>con artists who are looking to access your personal information or tap into your accounts. </a:t>
            </a:r>
            <a:endParaRPr lang="en-US" dirty="0" smtClean="0"/>
          </a:p>
          <a:p>
            <a:r>
              <a:rPr lang="en-US" dirty="0" smtClean="0"/>
              <a:t>These </a:t>
            </a:r>
            <a:r>
              <a:rPr lang="en-US" dirty="0"/>
              <a:t>scammers </a:t>
            </a:r>
            <a:r>
              <a:rPr lang="en-US" dirty="0" smtClean="0"/>
              <a:t>will say you won a sweepstake or various other prize </a:t>
            </a:r>
            <a:r>
              <a:rPr lang="en-US" dirty="0"/>
              <a:t>offers </a:t>
            </a:r>
            <a:r>
              <a:rPr lang="en-US" dirty="0" smtClean="0"/>
              <a:t>, but will only collect once the fees and taxes are paid to them or ask you to share </a:t>
            </a:r>
            <a:r>
              <a:rPr lang="en-US" dirty="0"/>
              <a:t>personal information </a:t>
            </a:r>
            <a:r>
              <a:rPr lang="en-US" dirty="0" smtClean="0"/>
              <a:t>to pay for the taxes or fees</a:t>
            </a:r>
          </a:p>
          <a:p>
            <a:r>
              <a:rPr lang="en-US" dirty="0" smtClean="0"/>
              <a:t>Once the supposed </a:t>
            </a:r>
            <a:r>
              <a:rPr lang="en-US" dirty="0"/>
              <a:t>fee </a:t>
            </a:r>
            <a:r>
              <a:rPr lang="en-US" dirty="0" smtClean="0"/>
              <a:t>is paid, they receive </a:t>
            </a:r>
            <a:r>
              <a:rPr lang="en-US" dirty="0"/>
              <a:t>fake prize winning checks, which are deposited into consumer bank accounts. </a:t>
            </a:r>
            <a:endParaRPr lang="en-US" dirty="0" smtClean="0"/>
          </a:p>
          <a:p>
            <a:r>
              <a:rPr lang="en-US" dirty="0" smtClean="0"/>
              <a:t>Unfortunately</a:t>
            </a:r>
            <a:r>
              <a:rPr lang="en-US" dirty="0"/>
              <a:t>, the checks are then rejected as counterfeit. </a:t>
            </a:r>
            <a:endParaRPr lang="en-US" dirty="0" smtClean="0"/>
          </a:p>
          <a:p>
            <a:r>
              <a:rPr lang="en-US" dirty="0" smtClean="0"/>
              <a:t>The </a:t>
            </a:r>
            <a:r>
              <a:rPr lang="en-US" dirty="0"/>
              <a:t>con artists, meanwhile, have pocketed the money collected for fees or taxes on the prizes. </a:t>
            </a:r>
            <a:endParaRPr lang="en-US" dirty="0" smtClean="0"/>
          </a:p>
          <a:p>
            <a:r>
              <a:rPr lang="en-US" dirty="0" smtClean="0"/>
              <a:t>Remember</a:t>
            </a:r>
            <a:r>
              <a:rPr lang="en-US" dirty="0"/>
              <a:t>, you never have to pay fees to participate in legitimate sweepstakes.</a:t>
            </a:r>
            <a:br>
              <a:rPr lang="en-US" dirty="0"/>
            </a:br>
            <a:r>
              <a:rPr lang="en-US" dirty="0" smtClean="0"/>
              <a:t> </a:t>
            </a:r>
            <a:endParaRPr lang="en-US" dirty="0"/>
          </a:p>
        </p:txBody>
      </p:sp>
      <p:pic>
        <p:nvPicPr>
          <p:cNvPr id="4" name="Picture 3" descr="sweepstakes sca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4724400"/>
            <a:ext cx="3759200" cy="2057400"/>
          </a:xfrm>
          <a:prstGeom prst="rect">
            <a:avLst/>
          </a:prstGeom>
        </p:spPr>
      </p:pic>
    </p:spTree>
    <p:extLst>
      <p:ext uri="{BB962C8B-B14F-4D97-AF65-F5344CB8AC3E}">
        <p14:creationId xmlns:p14="http://schemas.microsoft.com/office/powerpoint/2010/main" val="2061866184"/>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Imposter Scams</a:t>
            </a:r>
            <a:endParaRPr lang="en-US" dirty="0"/>
          </a:p>
        </p:txBody>
      </p:sp>
      <p:sp>
        <p:nvSpPr>
          <p:cNvPr id="3" name="Content Placeholder 2"/>
          <p:cNvSpPr>
            <a:spLocks noGrp="1"/>
          </p:cNvSpPr>
          <p:nvPr>
            <p:ph idx="1"/>
          </p:nvPr>
        </p:nvSpPr>
        <p:spPr>
          <a:xfrm>
            <a:off x="762000" y="1295400"/>
            <a:ext cx="8077200" cy="4297363"/>
          </a:xfrm>
        </p:spPr>
        <p:txBody>
          <a:bodyPr>
            <a:normAutofit fontScale="40000" lnSpcReduction="20000"/>
          </a:bodyPr>
          <a:lstStyle/>
          <a:p>
            <a:r>
              <a:rPr lang="en-US" sz="4300" dirty="0"/>
              <a:t>Be alert to this “phishing” scam, one of the most sophisticated telephone scams to date. </a:t>
            </a:r>
            <a:endParaRPr lang="en-US" sz="4300" dirty="0" smtClean="0"/>
          </a:p>
          <a:p>
            <a:r>
              <a:rPr lang="en-US" sz="4300" dirty="0" smtClean="0"/>
              <a:t>In </a:t>
            </a:r>
            <a:r>
              <a:rPr lang="en-US" sz="4300" dirty="0"/>
              <a:t>fact, according the Internal Revenue Service (IRS), at least 20,000 taxpayers have been targeted. </a:t>
            </a:r>
            <a:endParaRPr lang="en-US" sz="4300" dirty="0" smtClean="0"/>
          </a:p>
          <a:p>
            <a:r>
              <a:rPr lang="en-US" sz="4300" dirty="0" smtClean="0"/>
              <a:t>By </a:t>
            </a:r>
            <a:r>
              <a:rPr lang="en-US" sz="4300" dirty="0"/>
              <a:t>impersonating IRS agents, these phone scammers demand immediate payment of overdue taxes from victims via debit card or wire transfer to avoid being arrested</a:t>
            </a:r>
            <a:r>
              <a:rPr lang="en-US" sz="4300" dirty="0" smtClean="0"/>
              <a:t>.</a:t>
            </a:r>
          </a:p>
          <a:p>
            <a:r>
              <a:rPr lang="en-US" sz="4300" dirty="0" smtClean="0"/>
              <a:t>These </a:t>
            </a:r>
            <a:r>
              <a:rPr lang="en-US" sz="4300" dirty="0"/>
              <a:t>scammers may even know the last four digits of a victim’s Social Security number. </a:t>
            </a:r>
            <a:endParaRPr lang="en-US" sz="4300" dirty="0" smtClean="0"/>
          </a:p>
          <a:p>
            <a:r>
              <a:rPr lang="en-US" sz="4300" dirty="0" smtClean="0"/>
              <a:t>In </a:t>
            </a:r>
            <a:r>
              <a:rPr lang="en-US" sz="4300" dirty="0"/>
              <a:t>addition, victims report that scammers follow up with emails after a call</a:t>
            </a:r>
            <a:r>
              <a:rPr lang="en-US" sz="4300" dirty="0" smtClean="0"/>
              <a:t>.</a:t>
            </a:r>
          </a:p>
          <a:p>
            <a:r>
              <a:rPr lang="en-US" sz="4300" dirty="0" smtClean="0"/>
              <a:t>If </a:t>
            </a:r>
            <a:r>
              <a:rPr lang="en-US" sz="4300" dirty="0"/>
              <a:t>you receive an unexpected call from the IRS, it is most likely a scam. </a:t>
            </a:r>
            <a:endParaRPr lang="en-US" sz="4300" dirty="0" smtClean="0"/>
          </a:p>
          <a:p>
            <a:r>
              <a:rPr lang="en-US" sz="4300" dirty="0" smtClean="0"/>
              <a:t>Many </a:t>
            </a:r>
            <a:r>
              <a:rPr lang="en-US" sz="4300" dirty="0"/>
              <a:t>times it’s difficult to determine if the call is a scam, but remember the IRS generally sends out prior notification of any action in the mail and never requires immediate payment over the </a:t>
            </a:r>
            <a:r>
              <a:rPr lang="en-US" sz="4300" dirty="0" smtClean="0"/>
              <a:t>phone, never asks for payment using a wire transfer or pre-paid debit card </a:t>
            </a:r>
          </a:p>
          <a:p>
            <a:r>
              <a:rPr lang="en-US" sz="4300" dirty="0" smtClean="0"/>
              <a:t>Hang </a:t>
            </a:r>
            <a:r>
              <a:rPr lang="en-US" sz="4300" dirty="0"/>
              <a:t>up and call </a:t>
            </a:r>
            <a:r>
              <a:rPr lang="en-US" sz="4300" dirty="0" smtClean="0"/>
              <a:t>IRS directly at : </a:t>
            </a:r>
            <a:r>
              <a:rPr lang="en-US" sz="4300" dirty="0"/>
              <a:t>1-800-829-1040.</a:t>
            </a:r>
            <a:br>
              <a:rPr lang="en-US" sz="4300" dirty="0"/>
            </a:br>
            <a:r>
              <a:rPr lang="en-US" dirty="0"/>
              <a:t/>
            </a:r>
            <a:br>
              <a:rPr lang="en-US" dirty="0"/>
            </a:br>
            <a:endParaRPr lang="en-US" dirty="0"/>
          </a:p>
        </p:txBody>
      </p:sp>
      <p:pic>
        <p:nvPicPr>
          <p:cNvPr id="4" name="Picture 3" descr="IRS scam.jpe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553200" y="4876800"/>
            <a:ext cx="2195689" cy="1981200"/>
          </a:xfrm>
          <a:prstGeom prst="rect">
            <a:avLst/>
          </a:prstGeom>
        </p:spPr>
      </p:pic>
    </p:spTree>
    <p:extLst>
      <p:ext uri="{BB962C8B-B14F-4D97-AF65-F5344CB8AC3E}">
        <p14:creationId xmlns:p14="http://schemas.microsoft.com/office/powerpoint/2010/main" val="1911592821"/>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Washing Scams</a:t>
            </a:r>
            <a:endParaRPr lang="en-US" dirty="0"/>
          </a:p>
        </p:txBody>
      </p:sp>
      <p:sp>
        <p:nvSpPr>
          <p:cNvPr id="3" name="Content Placeholder 2"/>
          <p:cNvSpPr>
            <a:spLocks noGrp="1"/>
          </p:cNvSpPr>
          <p:nvPr>
            <p:ph idx="1"/>
          </p:nvPr>
        </p:nvSpPr>
        <p:spPr>
          <a:xfrm>
            <a:off x="762000" y="1295401"/>
            <a:ext cx="5257800" cy="5181600"/>
          </a:xfrm>
        </p:spPr>
        <p:txBody>
          <a:bodyPr>
            <a:normAutofit fontScale="92500" lnSpcReduction="10000"/>
          </a:bodyPr>
          <a:lstStyle/>
          <a:p>
            <a:r>
              <a:rPr lang="en-US" dirty="0" smtClean="0"/>
              <a:t>Check washing scams involve changing the payee names and the dollar amounts on the checks and fraudulently depositing them</a:t>
            </a:r>
          </a:p>
          <a:p>
            <a:r>
              <a:rPr lang="en-US" dirty="0" smtClean="0"/>
              <a:t>Checks are stolen from the mailboxes and washed in chemicals to remove the ink</a:t>
            </a:r>
          </a:p>
          <a:p>
            <a:r>
              <a:rPr lang="en-US" dirty="0" smtClean="0"/>
              <a:t>Some scammers will even use copiers or scanners to print fake copies of a check</a:t>
            </a:r>
            <a:endParaRPr lang="en-US" dirty="0"/>
          </a:p>
        </p:txBody>
      </p:sp>
      <p:pic>
        <p:nvPicPr>
          <p:cNvPr id="5" name="Picture 4" descr="check wash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86000"/>
            <a:ext cx="2844800" cy="2857500"/>
          </a:xfrm>
          <a:prstGeom prst="rect">
            <a:avLst/>
          </a:prstGeom>
        </p:spPr>
      </p:pic>
    </p:spTree>
    <p:extLst>
      <p:ext uri="{BB962C8B-B14F-4D97-AF65-F5344CB8AC3E}">
        <p14:creationId xmlns:p14="http://schemas.microsoft.com/office/powerpoint/2010/main" val="2639692196"/>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Impersonation Scams</a:t>
            </a:r>
            <a:endParaRPr lang="en-US" dirty="0"/>
          </a:p>
        </p:txBody>
      </p:sp>
      <p:sp>
        <p:nvSpPr>
          <p:cNvPr id="3" name="Content Placeholder 2"/>
          <p:cNvSpPr>
            <a:spLocks noGrp="1"/>
          </p:cNvSpPr>
          <p:nvPr>
            <p:ph idx="1"/>
          </p:nvPr>
        </p:nvSpPr>
        <p:spPr/>
        <p:txBody>
          <a:bodyPr>
            <a:normAutofit fontScale="77500" lnSpcReduction="20000"/>
          </a:bodyPr>
          <a:lstStyle/>
          <a:p>
            <a:r>
              <a:rPr lang="en-US" dirty="0"/>
              <a:t>Scammers claim to be a government employee and threaten to arrest or prosecute victims unless they agree to provide funds or other payments.</a:t>
            </a:r>
          </a:p>
          <a:p>
            <a:r>
              <a:rPr lang="en-US" dirty="0" smtClean="0"/>
              <a:t>Scammer </a:t>
            </a:r>
            <a:r>
              <a:rPr lang="en-US" dirty="0"/>
              <a:t>will call and identify themselves as a government agency, such as the Social Security Administration, Internal Revenue Service, U.S. Treasury, Border Security, FBI, etc., and claim that a warrant has been issued for your arrest. They will also state that a U.S. Marshal will appear at your door within the next 24 hours. </a:t>
            </a:r>
            <a:endParaRPr lang="en-US" dirty="0" smtClean="0"/>
          </a:p>
          <a:p>
            <a:r>
              <a:rPr lang="en-US" dirty="0" smtClean="0"/>
              <a:t>Scammer </a:t>
            </a:r>
            <a:r>
              <a:rPr lang="en-US" dirty="0"/>
              <a:t>will then tell the victim to get gift cards from the store to provide them with payment and not to tell anybody about the call. </a:t>
            </a:r>
          </a:p>
        </p:txBody>
      </p:sp>
      <p:pic>
        <p:nvPicPr>
          <p:cNvPr id="4" name="Picture 3" descr="government imposte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5257800"/>
            <a:ext cx="3064127" cy="1577622"/>
          </a:xfrm>
          <a:prstGeom prst="rect">
            <a:avLst/>
          </a:prstGeom>
        </p:spPr>
      </p:pic>
    </p:spTree>
    <p:extLst>
      <p:ext uri="{BB962C8B-B14F-4D97-AF65-F5344CB8AC3E}">
        <p14:creationId xmlns:p14="http://schemas.microsoft.com/office/powerpoint/2010/main" val="3047799863"/>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Romance Scams</a:t>
            </a:r>
            <a:endParaRPr lang="en-US" dirty="0"/>
          </a:p>
        </p:txBody>
      </p:sp>
      <p:sp>
        <p:nvSpPr>
          <p:cNvPr id="3" name="Content Placeholder 2"/>
          <p:cNvSpPr>
            <a:spLocks noGrp="1"/>
          </p:cNvSpPr>
          <p:nvPr>
            <p:ph idx="1"/>
          </p:nvPr>
        </p:nvSpPr>
        <p:spPr>
          <a:xfrm>
            <a:off x="762000" y="1295400"/>
            <a:ext cx="8077200" cy="4297363"/>
          </a:xfrm>
        </p:spPr>
        <p:txBody>
          <a:bodyPr>
            <a:normAutofit fontScale="77500" lnSpcReduction="20000"/>
          </a:bodyPr>
          <a:lstStyle/>
          <a:p>
            <a:r>
              <a:rPr lang="en-US" dirty="0"/>
              <a:t>Scammer takes advantage of people looking for romantic partners/companionship through dating websites or </a:t>
            </a:r>
            <a:r>
              <a:rPr lang="en-US" dirty="0" smtClean="0"/>
              <a:t>social media </a:t>
            </a:r>
          </a:p>
          <a:p>
            <a:r>
              <a:rPr lang="en-US" dirty="0" smtClean="0"/>
              <a:t>You </a:t>
            </a:r>
            <a:r>
              <a:rPr lang="en-US" dirty="0"/>
              <a:t>meet someone online, and after just a few contacts they profess strong feelings for you and ask to chat with you privately through telephone/email/text. After gaining your trust (can be weeks/months/year), they tell you a false story and ask for money, gifts, or your bank account/credit card details. They do not keep their promises and always have an excuse for why they cannot travel to meet you and why they always need more money.</a:t>
            </a:r>
          </a:p>
          <a:p>
            <a:pPr marL="0" indent="0">
              <a:buNone/>
            </a:pPr>
            <a:r>
              <a:rPr lang="en-US" b="1" dirty="0"/>
              <a:t> </a:t>
            </a:r>
            <a:endParaRPr lang="en-US" dirty="0"/>
          </a:p>
          <a:p>
            <a:endParaRPr lang="en-US" dirty="0"/>
          </a:p>
        </p:txBody>
      </p:sp>
      <p:pic>
        <p:nvPicPr>
          <p:cNvPr id="4" name="Picture 3" descr="romance sca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4770967"/>
            <a:ext cx="3937000" cy="2070100"/>
          </a:xfrm>
          <a:prstGeom prst="rect">
            <a:avLst/>
          </a:prstGeom>
        </p:spPr>
      </p:pic>
    </p:spTree>
    <p:extLst>
      <p:ext uri="{BB962C8B-B14F-4D97-AF65-F5344CB8AC3E}">
        <p14:creationId xmlns:p14="http://schemas.microsoft.com/office/powerpoint/2010/main" val="410083135"/>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Support Scams</a:t>
            </a:r>
            <a:endParaRPr lang="en-US" dirty="0"/>
          </a:p>
        </p:txBody>
      </p:sp>
      <p:sp>
        <p:nvSpPr>
          <p:cNvPr id="3" name="Content Placeholder 2"/>
          <p:cNvSpPr>
            <a:spLocks noGrp="1"/>
          </p:cNvSpPr>
          <p:nvPr>
            <p:ph idx="1"/>
          </p:nvPr>
        </p:nvSpPr>
        <p:spPr>
          <a:xfrm>
            <a:off x="762000" y="2057400"/>
            <a:ext cx="8077200" cy="4297363"/>
          </a:xfrm>
        </p:spPr>
        <p:txBody>
          <a:bodyPr>
            <a:normAutofit fontScale="77500" lnSpcReduction="20000"/>
          </a:bodyPr>
          <a:lstStyle/>
          <a:p>
            <a:r>
              <a:rPr lang="en-US" dirty="0"/>
              <a:t>Scammers act as a technology support representative and offer to fix non-existent computer issues. The scammer gains remote access to a victim’s computer or phone and their personal information.</a:t>
            </a:r>
          </a:p>
          <a:p>
            <a:r>
              <a:rPr lang="en-US" dirty="0" smtClean="0"/>
              <a:t>A </a:t>
            </a:r>
            <a:r>
              <a:rPr lang="en-US" dirty="0"/>
              <a:t>pop-up or blue screen appears on your computer, phone, or </a:t>
            </a:r>
            <a:r>
              <a:rPr lang="en-US" dirty="0" err="1"/>
              <a:t>iPad</a:t>
            </a:r>
            <a:r>
              <a:rPr lang="en-US" dirty="0"/>
              <a:t>/tablet with a warning sign that a virus has infected your device. The message urges you to call a toll free number or click a link immediately to get technical help. You will get a response from someone who claims to be working for a brand-name tech company, such as Apple/Google/Microsoft. They will ask you to pay for tech support through gift cards or wire transfers.</a:t>
            </a:r>
          </a:p>
          <a:p>
            <a:endParaRPr lang="en-US" dirty="0"/>
          </a:p>
        </p:txBody>
      </p:sp>
      <p:pic>
        <p:nvPicPr>
          <p:cNvPr id="4" name="Picture 3" descr="tech support scam.jpe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43600" y="152400"/>
            <a:ext cx="2652890" cy="1651000"/>
          </a:xfrm>
          <a:prstGeom prst="rect">
            <a:avLst/>
          </a:prstGeom>
        </p:spPr>
      </p:pic>
    </p:spTree>
    <p:extLst>
      <p:ext uri="{BB962C8B-B14F-4D97-AF65-F5344CB8AC3E}">
        <p14:creationId xmlns:p14="http://schemas.microsoft.com/office/powerpoint/2010/main" val="2850903680"/>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3733800" cy="1143000"/>
          </a:xfrm>
        </p:spPr>
        <p:txBody>
          <a:bodyPr/>
          <a:lstStyle/>
          <a:p>
            <a:r>
              <a:rPr lang="en-US" dirty="0" smtClean="0"/>
              <a:t>Phishing Scams</a:t>
            </a:r>
            <a:endParaRPr lang="en-US" dirty="0"/>
          </a:p>
        </p:txBody>
      </p:sp>
      <p:sp>
        <p:nvSpPr>
          <p:cNvPr id="3" name="Content Placeholder 2"/>
          <p:cNvSpPr>
            <a:spLocks noGrp="1"/>
          </p:cNvSpPr>
          <p:nvPr>
            <p:ph idx="1"/>
          </p:nvPr>
        </p:nvSpPr>
        <p:spPr>
          <a:xfrm>
            <a:off x="762000" y="2286000"/>
            <a:ext cx="8077200" cy="4297363"/>
          </a:xfrm>
        </p:spPr>
        <p:txBody>
          <a:bodyPr>
            <a:normAutofit fontScale="92500" lnSpcReduction="20000"/>
          </a:bodyPr>
          <a:lstStyle/>
          <a:p>
            <a:r>
              <a:rPr lang="en-US" dirty="0"/>
              <a:t>The use of emails and websites that falsely represent or claim to be associated with legitimate banks, financial </a:t>
            </a:r>
            <a:r>
              <a:rPr lang="en-US" dirty="0" smtClean="0"/>
              <a:t>intuitions </a:t>
            </a:r>
            <a:r>
              <a:rPr lang="en-US" dirty="0"/>
              <a:t>or companies. The scammers manipulate </a:t>
            </a:r>
            <a:r>
              <a:rPr lang="en-US" dirty="0" smtClean="0"/>
              <a:t>internet </a:t>
            </a:r>
            <a:r>
              <a:rPr lang="en-US" dirty="0"/>
              <a:t>users to disclose personal and financial data. </a:t>
            </a:r>
          </a:p>
          <a:p>
            <a:r>
              <a:rPr lang="en-US" dirty="0" smtClean="0"/>
              <a:t>Scammers </a:t>
            </a:r>
            <a:r>
              <a:rPr lang="en-US" dirty="0"/>
              <a:t>send out fake emails or set up fake websites in an effort to steal your personal information. Fraudsters always stay current with the news. Lately, many of these phishing attempts use keywords such as “coronavirus,” “COVID-19” and “stimulus.”</a:t>
            </a:r>
          </a:p>
          <a:p>
            <a:endParaRPr lang="en-US" dirty="0"/>
          </a:p>
        </p:txBody>
      </p:sp>
      <p:pic>
        <p:nvPicPr>
          <p:cNvPr id="4" name="Picture 3" descr="phishing sca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52400"/>
            <a:ext cx="3148975" cy="2095500"/>
          </a:xfrm>
          <a:prstGeom prst="rect">
            <a:avLst/>
          </a:prstGeom>
        </p:spPr>
      </p:pic>
    </p:spTree>
    <p:extLst>
      <p:ext uri="{BB962C8B-B14F-4D97-AF65-F5344CB8AC3E}">
        <p14:creationId xmlns:p14="http://schemas.microsoft.com/office/powerpoint/2010/main" val="2191380379"/>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644768"/>
          </a:xfrm>
        </p:spPr>
        <p:txBody>
          <a:bodyPr>
            <a:normAutofit fontScale="90000"/>
          </a:bodyPr>
          <a:lstStyle/>
          <a:p>
            <a:r>
              <a:rPr lang="en-US" dirty="0" smtClean="0"/>
              <a:t>Utility Service Scams</a:t>
            </a:r>
            <a:endParaRPr lang="en-US" dirty="0"/>
          </a:p>
        </p:txBody>
      </p:sp>
      <p:sp>
        <p:nvSpPr>
          <p:cNvPr id="3" name="Content Placeholder 2"/>
          <p:cNvSpPr>
            <a:spLocks noGrp="1"/>
          </p:cNvSpPr>
          <p:nvPr>
            <p:ph idx="1"/>
          </p:nvPr>
        </p:nvSpPr>
        <p:spPr>
          <a:xfrm>
            <a:off x="533400" y="914400"/>
            <a:ext cx="5181600" cy="5943600"/>
          </a:xfrm>
        </p:spPr>
        <p:txBody>
          <a:bodyPr>
            <a:noAutofit/>
          </a:bodyPr>
          <a:lstStyle/>
          <a:p>
            <a:r>
              <a:rPr lang="en-US" sz="1600" dirty="0"/>
              <a:t>Someone calls claiming to be from your gas, water, or electric company. They say your service will be cut off if you don't pay them immediately. This is a scam. Real utility companies don't do this. But these scammers want to scare you into paying, before you have time to confirm what they're telling you.</a:t>
            </a:r>
          </a:p>
          <a:p>
            <a:endParaRPr lang="en-US" sz="800" dirty="0" smtClean="0"/>
          </a:p>
          <a:p>
            <a:r>
              <a:rPr lang="en-US" sz="1600" dirty="0" smtClean="0"/>
              <a:t>These </a:t>
            </a:r>
            <a:r>
              <a:rPr lang="en-US" sz="1600" dirty="0"/>
              <a:t>scams tend to use aggressive and intimidating tactics. You’ll receive a call from a scammer claiming to be a representative of your local utility company or energy provider. They will insist you’re behind on your electricity bill payments and your account is delinquent. They often threaten to shut off your electricity or natural gas immediately, usually within the hour or that same day if you don’t pay up</a:t>
            </a:r>
            <a:r>
              <a:rPr lang="en-US" sz="1600" dirty="0" smtClean="0"/>
              <a:t>.</a:t>
            </a:r>
          </a:p>
          <a:p>
            <a:endParaRPr lang="en-US" sz="800" dirty="0"/>
          </a:p>
          <a:p>
            <a:r>
              <a:rPr lang="en-US" sz="1600" dirty="0" smtClean="0"/>
              <a:t>Be </a:t>
            </a:r>
            <a:r>
              <a:rPr lang="en-US" sz="1600" dirty="0"/>
              <a:t>wary of callers who quickly try to get you to switch providers </a:t>
            </a:r>
          </a:p>
          <a:p>
            <a:endParaRPr lang="en-US" sz="800" dirty="0" smtClean="0"/>
          </a:p>
          <a:p>
            <a:r>
              <a:rPr lang="en-US" sz="1600" dirty="0"/>
              <a:t>If you miss the call, you may receive a message stating that you owe a large but specific amount of money, usually hundreds of dollars. The imposter will leave a callback number for their “direct line,” and a threat to disconnect your energy service that day.</a:t>
            </a:r>
          </a:p>
          <a:p>
            <a:endParaRPr lang="en-US" sz="1600" dirty="0"/>
          </a:p>
        </p:txBody>
      </p:sp>
      <p:pic>
        <p:nvPicPr>
          <p:cNvPr id="4" name="Picture 3" descr="electric scam.png"/>
          <p:cNvPicPr>
            <a:picLocks noChangeAspect="1"/>
          </p:cNvPicPr>
          <p:nvPr/>
        </p:nvPicPr>
        <p:blipFill rotWithShape="1">
          <a:blip r:embed="rId2" cstate="email">
            <a:extLst>
              <a:ext uri="{28A0092B-C50C-407E-A947-70E740481C1C}">
                <a14:useLocalDpi xmlns:a14="http://schemas.microsoft.com/office/drawing/2010/main" val="0"/>
              </a:ext>
            </a:extLst>
          </a:blip>
          <a:srcRect b="26234"/>
          <a:stretch/>
        </p:blipFill>
        <p:spPr>
          <a:xfrm>
            <a:off x="5715000" y="1676400"/>
            <a:ext cx="3276600" cy="3657600"/>
          </a:xfrm>
          <a:prstGeom prst="rect">
            <a:avLst/>
          </a:prstGeom>
        </p:spPr>
      </p:pic>
    </p:spTree>
    <p:extLst>
      <p:ext uri="{BB962C8B-B14F-4D97-AF65-F5344CB8AC3E}">
        <p14:creationId xmlns:p14="http://schemas.microsoft.com/office/powerpoint/2010/main" val="1236148515"/>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Care/Medicare/Health Insurance Fraud Scams</a:t>
            </a:r>
            <a:endParaRPr lang="en-US" dirty="0"/>
          </a:p>
        </p:txBody>
      </p:sp>
      <p:sp>
        <p:nvSpPr>
          <p:cNvPr id="3" name="Content Placeholder 2"/>
          <p:cNvSpPr>
            <a:spLocks noGrp="1"/>
          </p:cNvSpPr>
          <p:nvPr>
            <p:ph idx="1"/>
          </p:nvPr>
        </p:nvSpPr>
        <p:spPr>
          <a:xfrm>
            <a:off x="762000" y="1600199"/>
            <a:ext cx="4038600" cy="4572001"/>
          </a:xfrm>
        </p:spPr>
        <p:txBody>
          <a:bodyPr>
            <a:normAutofit fontScale="62500" lnSpcReduction="20000"/>
          </a:bodyPr>
          <a:lstStyle/>
          <a:p>
            <a:r>
              <a:rPr lang="en-US" dirty="0"/>
              <a:t>Every U.S. citizen or permanent resident over age 65 qualifies for Medicare, so there is rarely any need for anyone to research what private health insurance company older people have. </a:t>
            </a:r>
            <a:endParaRPr lang="en-US" dirty="0" smtClean="0"/>
          </a:p>
          <a:p>
            <a:r>
              <a:rPr lang="en-US" dirty="0" smtClean="0"/>
              <a:t>In </a:t>
            </a:r>
            <a:r>
              <a:rPr lang="en-US" dirty="0"/>
              <a:t>these types of scams, perpetrators pose as Medicare representatives and trick seniors into providing personal information to them. </a:t>
            </a:r>
            <a:endParaRPr lang="en-US" dirty="0" smtClean="0"/>
          </a:p>
          <a:p>
            <a:r>
              <a:rPr lang="en-US" dirty="0" smtClean="0"/>
              <a:t>Scam </a:t>
            </a:r>
            <a:r>
              <a:rPr lang="en-US" dirty="0"/>
              <a:t>artists use the personal information they collect to set up false identities (ID Theft) and to also bill Medicare for fake treatments and services that are never provided. </a:t>
            </a:r>
          </a:p>
        </p:txBody>
      </p:sp>
      <p:pic>
        <p:nvPicPr>
          <p:cNvPr id="4" name="Picture 3" descr="health medicare sc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371600"/>
            <a:ext cx="3886200" cy="4953000"/>
          </a:xfrm>
          <a:prstGeom prst="rect">
            <a:avLst/>
          </a:prstGeom>
        </p:spPr>
      </p:pic>
    </p:spTree>
    <p:extLst>
      <p:ext uri="{BB962C8B-B14F-4D97-AF65-F5344CB8AC3E}">
        <p14:creationId xmlns:p14="http://schemas.microsoft.com/office/powerpoint/2010/main" val="422221666"/>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Pigeon Drop Scams</a:t>
            </a:r>
            <a:endParaRPr lang="en-US" dirty="0"/>
          </a:p>
        </p:txBody>
      </p:sp>
      <p:sp>
        <p:nvSpPr>
          <p:cNvPr id="3" name="Content Placeholder 2"/>
          <p:cNvSpPr>
            <a:spLocks noGrp="1"/>
          </p:cNvSpPr>
          <p:nvPr>
            <p:ph idx="1"/>
          </p:nvPr>
        </p:nvSpPr>
        <p:spPr>
          <a:xfrm>
            <a:off x="762000" y="1600199"/>
            <a:ext cx="4038600" cy="4572001"/>
          </a:xfrm>
        </p:spPr>
        <p:txBody>
          <a:bodyPr>
            <a:normAutofit fontScale="77500" lnSpcReduction="20000"/>
          </a:bodyPr>
          <a:lstStyle/>
          <a:p>
            <a:r>
              <a:rPr lang="en-US" dirty="0"/>
              <a:t>The con artist tells the individual that he/she has found a large sum of money and is willing to split it, if the Senior will make a “good faith” payment to the con artist by withdrawing funds from his/her bank account. </a:t>
            </a:r>
            <a:endParaRPr lang="en-US" dirty="0" smtClean="0"/>
          </a:p>
          <a:p>
            <a:r>
              <a:rPr lang="en-US" dirty="0" smtClean="0"/>
              <a:t>Often</a:t>
            </a:r>
            <a:r>
              <a:rPr lang="en-US" dirty="0"/>
              <a:t>, a second con artist is involved, posing as a lawyer, banker, or some other trustworthy </a:t>
            </a:r>
            <a:r>
              <a:rPr lang="en-US" dirty="0" smtClean="0"/>
              <a:t>stranger. </a:t>
            </a:r>
            <a:endParaRPr lang="en-US" dirty="0"/>
          </a:p>
        </p:txBody>
      </p:sp>
      <p:pic>
        <p:nvPicPr>
          <p:cNvPr id="4" name="Picture 3" descr="pigeon drop sca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590800"/>
            <a:ext cx="3810000" cy="2133600"/>
          </a:xfrm>
          <a:prstGeom prst="rect">
            <a:avLst/>
          </a:prstGeom>
        </p:spPr>
      </p:pic>
    </p:spTree>
    <p:extLst>
      <p:ext uri="{BB962C8B-B14F-4D97-AF65-F5344CB8AC3E}">
        <p14:creationId xmlns:p14="http://schemas.microsoft.com/office/powerpoint/2010/main" val="499359129"/>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1066800" y="269875"/>
            <a:ext cx="8077200" cy="492125"/>
          </a:xfrm>
        </p:spPr>
        <p:txBody>
          <a:bodyPr>
            <a:normAutofit fontScale="90000"/>
          </a:bodyPr>
          <a:lstStyle/>
          <a:p>
            <a:r>
              <a:rPr lang="en-US" dirty="0" smtClean="0"/>
              <a:t>Fraud Prevention for Seniors</a:t>
            </a:r>
            <a:endParaRPr lang="en-US" dirty="0"/>
          </a:p>
        </p:txBody>
      </p:sp>
      <p:sp>
        <p:nvSpPr>
          <p:cNvPr id="5" name="TextBox 4"/>
          <p:cNvSpPr txBox="1"/>
          <p:nvPr/>
        </p:nvSpPr>
        <p:spPr>
          <a:xfrm>
            <a:off x="609600" y="914400"/>
            <a:ext cx="8458200" cy="3416320"/>
          </a:xfrm>
          <a:prstGeom prst="rect">
            <a:avLst/>
          </a:prstGeom>
          <a:noFill/>
        </p:spPr>
        <p:txBody>
          <a:bodyPr wrap="square" rtlCol="0">
            <a:spAutoFit/>
          </a:bodyPr>
          <a:lstStyle/>
          <a:p>
            <a:r>
              <a:rPr lang="en-US" dirty="0"/>
              <a:t>Senior citizens are too often the </a:t>
            </a:r>
            <a:r>
              <a:rPr lang="en-US" dirty="0" smtClean="0"/>
              <a:t>target </a:t>
            </a:r>
            <a:r>
              <a:rPr lang="en-US" dirty="0"/>
              <a:t>of consumer fraud scams. Scammers prey on older adults, who are viewed as </a:t>
            </a:r>
            <a:r>
              <a:rPr lang="en-US" dirty="0" smtClean="0"/>
              <a:t>vulnerable, trustworthy and </a:t>
            </a:r>
            <a:r>
              <a:rPr lang="en-US" dirty="0"/>
              <a:t>lonely easy prey with </a:t>
            </a:r>
            <a:r>
              <a:rPr lang="en-US" dirty="0" smtClean="0"/>
              <a:t>cash readily available. </a:t>
            </a:r>
            <a:r>
              <a:rPr lang="en-US" dirty="0"/>
              <a:t> It’s important to familiarize yourself </a:t>
            </a:r>
            <a:r>
              <a:rPr lang="en-US" dirty="0" smtClean="0"/>
              <a:t>and recognize a scam or fraudulent </a:t>
            </a:r>
            <a:r>
              <a:rPr lang="en-US" dirty="0"/>
              <a:t>activity to protect against </a:t>
            </a:r>
            <a:r>
              <a:rPr lang="en-US" dirty="0" smtClean="0"/>
              <a:t>becoming a victim. </a:t>
            </a:r>
          </a:p>
          <a:p>
            <a:endParaRPr lang="en-US" dirty="0"/>
          </a:p>
          <a:p>
            <a:r>
              <a:rPr lang="en-US" dirty="0" smtClean="0"/>
              <a:t>Happening everywhere</a:t>
            </a:r>
            <a:r>
              <a:rPr lang="mr-IN" dirty="0" smtClean="0"/>
              <a:t>……</a:t>
            </a:r>
            <a:r>
              <a:rPr lang="en-US" dirty="0" smtClean="0"/>
              <a:t> Tuckahoe, Bronxville, Eastchester, Scarsdale, Larchmont, Mamaroneck</a:t>
            </a:r>
          </a:p>
          <a:p>
            <a:endParaRPr lang="en-US" dirty="0" smtClean="0"/>
          </a:p>
          <a:p>
            <a:r>
              <a:rPr lang="en-US" dirty="0" smtClean="0"/>
              <a:t>Tuckahoe Police Department investigates these crimes through our video cameras ,  license plate readers, community ring cameras and even team up with other Police Departments to find individuals and/or organizations committing these crimes. </a:t>
            </a:r>
          </a:p>
          <a:p>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custDataLst>
              <p:tags r:id="rId2"/>
            </p:custDataLst>
          </p:nvPr>
        </p:nvSpPr>
        <p:spPr>
          <a:xfrm>
            <a:off x="1219200" y="1981200"/>
            <a:ext cx="7696200" cy="4495800"/>
          </a:xfrm>
        </p:spPr>
        <p:txBody>
          <a:bodyPr>
            <a:normAutofit/>
          </a:bodyPr>
          <a:lstStyle/>
          <a:p>
            <a:pPr marL="0" indent="0" algn="ctr">
              <a:buNone/>
            </a:pPr>
            <a:r>
              <a:rPr lang="en-US" sz="3600" dirty="0"/>
              <a:t>In addition to being familiar with common types of scams, recognizing warning signs can help prevent you from becoming the victim of a scam. Above all else, listen to your gut. If something feels off about a stranger’s request, it’s okay to be skeptical and investigate further before taking </a:t>
            </a:r>
            <a:r>
              <a:rPr lang="en-US" sz="3600" dirty="0" smtClean="0"/>
              <a:t>action</a:t>
            </a:r>
            <a:endParaRPr lang="en-US" sz="3600" dirty="0"/>
          </a:p>
          <a:p>
            <a:endParaRPr lang="en-US" sz="3600" dirty="0"/>
          </a:p>
        </p:txBody>
      </p:sp>
      <p:pic>
        <p:nvPicPr>
          <p:cNvPr id="2" name="Picture 1" descr="common scams elderl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0"/>
            <a:ext cx="4660900" cy="2006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 Flags that might indicate an interaction is fraudulent</a:t>
            </a:r>
            <a:endParaRPr lang="en-US" dirty="0"/>
          </a:p>
        </p:txBody>
      </p:sp>
      <p:sp>
        <p:nvSpPr>
          <p:cNvPr id="3" name="Content Placeholder 2"/>
          <p:cNvSpPr>
            <a:spLocks noGrp="1"/>
          </p:cNvSpPr>
          <p:nvPr>
            <p:ph idx="1"/>
          </p:nvPr>
        </p:nvSpPr>
        <p:spPr>
          <a:xfrm>
            <a:off x="838200" y="1828800"/>
            <a:ext cx="8077200" cy="4449763"/>
          </a:xfrm>
        </p:spPr>
        <p:txBody>
          <a:bodyPr/>
          <a:lstStyle/>
          <a:p>
            <a:r>
              <a:rPr lang="en-US" dirty="0" smtClean="0"/>
              <a:t>Being pressured to send money</a:t>
            </a:r>
          </a:p>
          <a:p>
            <a:r>
              <a:rPr lang="en-US" dirty="0" smtClean="0"/>
              <a:t>Threats of law enforcement action if you don</a:t>
            </a:r>
            <a:r>
              <a:rPr lang="mr-IN" dirty="0" smtClean="0"/>
              <a:t>’</a:t>
            </a:r>
            <a:r>
              <a:rPr lang="en-US" dirty="0" smtClean="0"/>
              <a:t>t comply (i.e. get arrested)</a:t>
            </a:r>
          </a:p>
          <a:p>
            <a:r>
              <a:rPr lang="en-US" dirty="0" smtClean="0"/>
              <a:t>Asking for gift cards, cash, </a:t>
            </a:r>
            <a:r>
              <a:rPr lang="en-US" dirty="0" err="1" smtClean="0"/>
              <a:t>cryptocurrency</a:t>
            </a:r>
            <a:r>
              <a:rPr lang="en-US" dirty="0" smtClean="0"/>
              <a:t>, to wire cash or providing codes as a form of payment </a:t>
            </a:r>
          </a:p>
          <a:p>
            <a:r>
              <a:rPr lang="en-US" dirty="0" smtClean="0"/>
              <a:t>Requests to deposit a check, but then send the money elsewhere</a:t>
            </a:r>
          </a:p>
          <a:p>
            <a:endParaRPr lang="en-US" dirty="0" smtClean="0"/>
          </a:p>
        </p:txBody>
      </p:sp>
    </p:spTree>
    <p:extLst>
      <p:ext uri="{BB962C8B-B14F-4D97-AF65-F5344CB8AC3E}">
        <p14:creationId xmlns:p14="http://schemas.microsoft.com/office/powerpoint/2010/main" val="1090754145"/>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1447800"/>
            <a:ext cx="5257800" cy="4084260"/>
          </a:xfrm>
          <a:prstGeom prst="rect">
            <a:avLst/>
          </a:prstGeom>
          <a:noFill/>
        </p:spPr>
        <p:txBody>
          <a:bodyPr wrap="square" rtlCol="0">
            <a:normAutofit/>
          </a:bodyPr>
          <a:lstStyle/>
          <a:p>
            <a:r>
              <a:rPr lang="en-US" sz="7200" dirty="0" smtClean="0"/>
              <a:t>Tips to </a:t>
            </a:r>
          </a:p>
          <a:p>
            <a:r>
              <a:rPr lang="en-US" sz="7200" dirty="0" smtClean="0"/>
              <a:t>Prevent a </a:t>
            </a:r>
          </a:p>
          <a:p>
            <a:r>
              <a:rPr lang="en-US" sz="7200" dirty="0" smtClean="0"/>
              <a:t>Scam</a:t>
            </a:r>
            <a:endParaRPr lang="en-US"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Tips to Prevent a Scam</a:t>
            </a:r>
            <a:endParaRPr lang="en-US" dirty="0"/>
          </a:p>
        </p:txBody>
      </p:sp>
      <p:sp>
        <p:nvSpPr>
          <p:cNvPr id="3" name="Content Placeholder 2"/>
          <p:cNvSpPr>
            <a:spLocks noGrp="1"/>
          </p:cNvSpPr>
          <p:nvPr>
            <p:ph idx="1"/>
            <p:custDataLst>
              <p:tags r:id="rId3"/>
            </p:custDataLst>
          </p:nvPr>
        </p:nvSpPr>
        <p:spPr>
          <a:xfrm>
            <a:off x="762000" y="990600"/>
            <a:ext cx="8077200" cy="5410200"/>
          </a:xfrm>
        </p:spPr>
        <p:txBody>
          <a:bodyPr>
            <a:normAutofit fontScale="85000" lnSpcReduction="20000"/>
          </a:bodyPr>
          <a:lstStyle/>
          <a:p>
            <a:pPr marL="0" indent="0" algn="ctr">
              <a:buNone/>
            </a:pPr>
            <a:endParaRPr lang="en-US" sz="2000" dirty="0" smtClean="0"/>
          </a:p>
          <a:p>
            <a:pPr algn="ctr"/>
            <a:r>
              <a:rPr lang="en-US" sz="3600" dirty="0" smtClean="0"/>
              <a:t>Don’t act quickly</a:t>
            </a:r>
          </a:p>
          <a:p>
            <a:pPr algn="ctr"/>
            <a:r>
              <a:rPr lang="en-US" sz="3600" dirty="0" smtClean="0"/>
              <a:t>Avoid odd payment types</a:t>
            </a:r>
          </a:p>
          <a:p>
            <a:pPr algn="ctr"/>
            <a:r>
              <a:rPr lang="en-US" sz="3600" dirty="0" smtClean="0"/>
              <a:t>Notice threatening behavior</a:t>
            </a:r>
          </a:p>
          <a:p>
            <a:pPr algn="ctr"/>
            <a:r>
              <a:rPr lang="en-US" sz="3600" dirty="0" smtClean="0"/>
              <a:t>Be suspicious of fake IDs</a:t>
            </a:r>
          </a:p>
          <a:p>
            <a:pPr algn="ctr"/>
            <a:r>
              <a:rPr lang="en-US" sz="3600" dirty="0" smtClean="0"/>
              <a:t>Be cautious of impersonation</a:t>
            </a:r>
          </a:p>
          <a:p>
            <a:pPr algn="ctr"/>
            <a:r>
              <a:rPr lang="en-US" sz="3600" dirty="0" smtClean="0"/>
              <a:t>Do not reveal personal or financial information</a:t>
            </a:r>
          </a:p>
          <a:p>
            <a:pPr algn="ctr"/>
            <a:r>
              <a:rPr lang="en-US" sz="3600" dirty="0" smtClean="0"/>
              <a:t>Avoid suspicious links</a:t>
            </a:r>
          </a:p>
          <a:p>
            <a:pPr algn="ctr"/>
            <a:r>
              <a:rPr lang="en-US" sz="3600" dirty="0" smtClean="0"/>
              <a:t>Ask a friend or family member</a:t>
            </a:r>
          </a:p>
          <a:p>
            <a:pPr algn="ctr"/>
            <a:r>
              <a:rPr lang="en-US" sz="3600" dirty="0" smtClean="0"/>
              <a:t>Add extra security to your accounts</a:t>
            </a:r>
          </a:p>
          <a:p>
            <a:pPr algn="ctr"/>
            <a:r>
              <a:rPr lang="en-US" sz="3600" dirty="0" smtClean="0"/>
              <a:t>Mail checks at the Post Office</a:t>
            </a:r>
          </a:p>
          <a:p>
            <a:pPr algn="ctr"/>
            <a:endParaRPr lang="en-US" sz="3600" dirty="0" smtClean="0"/>
          </a:p>
          <a:p>
            <a:pPr algn="ctr"/>
            <a:endParaRPr lang="en-US" sz="2000" dirty="0" smtClean="0"/>
          </a:p>
          <a:p>
            <a:pPr marL="0" indent="0">
              <a:buNone/>
            </a:pPr>
            <a:endParaRPr lang="en-US" sz="2000" dirty="0" smtClean="0"/>
          </a:p>
          <a:p>
            <a:endParaRPr lang="en-US" sz="2000" dirty="0" smtClean="0"/>
          </a:p>
          <a:p>
            <a:endParaRPr lang="en-US" dirty="0" smtClean="0"/>
          </a:p>
          <a:p>
            <a:endParaRPr lang="en-US" dirty="0" smtClean="0"/>
          </a:p>
        </p:txBody>
      </p:sp>
    </p:spTree>
    <p:custDataLst>
      <p:tags r:id="rId1"/>
    </p:custDataLst>
    <p:extLst>
      <p:ext uri="{BB962C8B-B14F-4D97-AF65-F5344CB8AC3E}">
        <p14:creationId xmlns:p14="http://schemas.microsoft.com/office/powerpoint/2010/main" val="3228458456"/>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152400"/>
            <a:ext cx="8077200" cy="533400"/>
          </a:xfrm>
        </p:spPr>
        <p:txBody>
          <a:bodyPr>
            <a:normAutofit fontScale="90000"/>
          </a:bodyPr>
          <a:lstStyle/>
          <a:p>
            <a:r>
              <a:rPr lang="en-US" dirty="0" smtClean="0"/>
              <a:t>Tips to Prevent a Scam</a:t>
            </a:r>
            <a:endParaRPr lang="en-US" dirty="0"/>
          </a:p>
        </p:txBody>
      </p:sp>
      <p:sp>
        <p:nvSpPr>
          <p:cNvPr id="3" name="Content Placeholder 2"/>
          <p:cNvSpPr>
            <a:spLocks noGrp="1"/>
          </p:cNvSpPr>
          <p:nvPr>
            <p:ph idx="1"/>
            <p:custDataLst>
              <p:tags r:id="rId3"/>
            </p:custDataLst>
          </p:nvPr>
        </p:nvSpPr>
        <p:spPr>
          <a:xfrm>
            <a:off x="228600" y="685800"/>
            <a:ext cx="8915400" cy="6324600"/>
          </a:xfrm>
        </p:spPr>
        <p:txBody>
          <a:bodyPr>
            <a:normAutofit fontScale="25000" lnSpcReduction="20000"/>
          </a:bodyPr>
          <a:lstStyle/>
          <a:p>
            <a:pPr lvl="0"/>
            <a:r>
              <a:rPr lang="en-US" sz="5600" b="1" dirty="0"/>
              <a:t>Don’t act quickly</a:t>
            </a:r>
            <a:r>
              <a:rPr lang="en-US" sz="5600" dirty="0"/>
              <a:t/>
            </a:r>
            <a:br>
              <a:rPr lang="en-US" sz="5600" dirty="0"/>
            </a:br>
            <a:r>
              <a:rPr lang="en-US" sz="5600" dirty="0"/>
              <a:t>Scams are based on fear and urgency. Always take a little extra time to think it through and evaluate the legitimacy of what you are being asked to do</a:t>
            </a:r>
            <a:r>
              <a:rPr lang="en-US" sz="5600" dirty="0" smtClean="0"/>
              <a:t>.</a:t>
            </a:r>
            <a:endParaRPr lang="en-US" sz="5600" dirty="0"/>
          </a:p>
          <a:p>
            <a:pPr lvl="0"/>
            <a:r>
              <a:rPr lang="en-US" sz="5600" b="1" dirty="0"/>
              <a:t>Avoid odd payment types</a:t>
            </a:r>
            <a:r>
              <a:rPr lang="en-US" sz="5600" dirty="0"/>
              <a:t/>
            </a:r>
            <a:br>
              <a:rPr lang="en-US" sz="5600" dirty="0"/>
            </a:br>
            <a:r>
              <a:rPr lang="en-US" sz="5600" dirty="0"/>
              <a:t>Scammers will often ask you to send them money with a wire transfer, money </a:t>
            </a:r>
            <a:r>
              <a:rPr lang="en-US" sz="5600" dirty="0" smtClean="0"/>
              <a:t>order, </a:t>
            </a:r>
            <a:r>
              <a:rPr lang="en-US" sz="5600" dirty="0"/>
              <a:t>or gift card. Legitimate businesses will accept credit cards. Be suspicious of excuses for alternative forms of payment</a:t>
            </a:r>
            <a:r>
              <a:rPr lang="en-US" sz="5600" dirty="0" smtClean="0"/>
              <a:t>.</a:t>
            </a:r>
            <a:endParaRPr lang="en-US" sz="5600" dirty="0"/>
          </a:p>
          <a:p>
            <a:pPr lvl="0"/>
            <a:r>
              <a:rPr lang="en-US" sz="5600" b="1" dirty="0"/>
              <a:t>Notice threatening behavior</a:t>
            </a:r>
            <a:r>
              <a:rPr lang="en-US" sz="5600" dirty="0"/>
              <a:t/>
            </a:r>
            <a:br>
              <a:rPr lang="en-US" sz="5600" dirty="0"/>
            </a:br>
            <a:r>
              <a:rPr lang="en-US" sz="5600" dirty="0" smtClean="0"/>
              <a:t>Scams </a:t>
            </a:r>
            <a:r>
              <a:rPr lang="en-US" sz="5600" dirty="0"/>
              <a:t>are </a:t>
            </a:r>
            <a:r>
              <a:rPr lang="en-US" sz="5600" dirty="0" smtClean="0"/>
              <a:t>often presented </a:t>
            </a:r>
            <a:r>
              <a:rPr lang="en-US" sz="5600" dirty="0"/>
              <a:t>as urgent situations requiring immediate action. If you receive threats or hostility for asking questions that’s a sign they are a scammer</a:t>
            </a:r>
            <a:r>
              <a:rPr lang="en-US" sz="5600" dirty="0" smtClean="0"/>
              <a:t>.</a:t>
            </a:r>
            <a:endParaRPr lang="en-US" sz="5600" dirty="0"/>
          </a:p>
          <a:p>
            <a:pPr lvl="0"/>
            <a:r>
              <a:rPr lang="en-US" sz="5600" b="1" dirty="0"/>
              <a:t>Be suspicious of fake caller IDs</a:t>
            </a:r>
            <a:r>
              <a:rPr lang="en-US" sz="5600" dirty="0"/>
              <a:t/>
            </a:r>
            <a:br>
              <a:rPr lang="en-US" sz="5600" dirty="0"/>
            </a:br>
            <a:r>
              <a:rPr lang="en-US" sz="5600" dirty="0"/>
              <a:t>Using computer software, scammers can make phone calls and emails that look like they're coming from legitimate companies, government organizations, or your local area code. </a:t>
            </a:r>
            <a:r>
              <a:rPr lang="en-US" sz="5600" dirty="0" smtClean="0"/>
              <a:t>It is often best </a:t>
            </a:r>
            <a:r>
              <a:rPr lang="en-US" sz="5600" dirty="0"/>
              <a:t>to ignore c</a:t>
            </a:r>
            <a:r>
              <a:rPr lang="en-US" sz="5600" dirty="0" smtClean="0"/>
              <a:t>ontact from unknown numbers.  At </a:t>
            </a:r>
            <a:r>
              <a:rPr lang="en-US" sz="5600" dirty="0"/>
              <a:t>the very least avoid sharing private information. Looking up the organization's contact information and contacting them yourself is a safer option. </a:t>
            </a:r>
          </a:p>
          <a:p>
            <a:pPr lvl="0"/>
            <a:r>
              <a:rPr lang="en-US" sz="5600" b="1" dirty="0"/>
              <a:t>Be cautious of impersonation</a:t>
            </a:r>
            <a:r>
              <a:rPr lang="en-US" sz="5600" dirty="0"/>
              <a:t/>
            </a:r>
            <a:br>
              <a:rPr lang="en-US" sz="5600" dirty="0"/>
            </a:br>
            <a:r>
              <a:rPr lang="en-US" sz="5600" dirty="0"/>
              <a:t>Con artists can sometimes pretend to be the government. Before making investments or online payments, be sure that you have confirmed that the organization is a legitimate business by asking for information about the company and checking that they are registered with the Better Business Bureau</a:t>
            </a:r>
            <a:r>
              <a:rPr lang="en-US" sz="5600" dirty="0" smtClean="0"/>
              <a:t>.</a:t>
            </a:r>
            <a:endParaRPr lang="en-US" sz="5600" dirty="0"/>
          </a:p>
          <a:p>
            <a:pPr lvl="0"/>
            <a:r>
              <a:rPr lang="en-US" sz="5600" b="1" dirty="0"/>
              <a:t>Do not reveal personal information</a:t>
            </a:r>
            <a:r>
              <a:rPr lang="en-US" sz="5600" dirty="0"/>
              <a:t/>
            </a:r>
            <a:br>
              <a:rPr lang="en-US" sz="5600" dirty="0"/>
            </a:br>
            <a:r>
              <a:rPr lang="en-US" sz="5600" dirty="0"/>
              <a:t>Con artists can try to get you to provide them with personal information like your Social Security number, account numbers, passwords, credit cards, or other identifying information which can be sold to fraudsters</a:t>
            </a:r>
            <a:r>
              <a:rPr lang="en-US" sz="5600" dirty="0" smtClean="0"/>
              <a:t>.</a:t>
            </a:r>
            <a:endParaRPr lang="en-US" sz="5600" dirty="0"/>
          </a:p>
          <a:p>
            <a:pPr lvl="0"/>
            <a:r>
              <a:rPr lang="en-US" sz="5600" b="1" dirty="0"/>
              <a:t>Avoid suspicious links</a:t>
            </a:r>
            <a:r>
              <a:rPr lang="en-US" sz="5600" dirty="0"/>
              <a:t/>
            </a:r>
            <a:br>
              <a:rPr lang="en-US" sz="5600" dirty="0"/>
            </a:br>
            <a:r>
              <a:rPr lang="en-US" sz="5600" dirty="0"/>
              <a:t>Don’t click on links in unsolicited emails, texts, or social media messages</a:t>
            </a:r>
            <a:r>
              <a:rPr lang="en-US" sz="5600" dirty="0" smtClean="0"/>
              <a:t>.</a:t>
            </a:r>
            <a:endParaRPr lang="en-US" sz="5600" dirty="0"/>
          </a:p>
          <a:p>
            <a:pPr lvl="0"/>
            <a:r>
              <a:rPr lang="en-US" sz="5600" b="1" dirty="0"/>
              <a:t>Ask a friend or family member</a:t>
            </a:r>
            <a:r>
              <a:rPr lang="en-US" sz="5600" dirty="0"/>
              <a:t/>
            </a:r>
            <a:br>
              <a:rPr lang="en-US" sz="5600" dirty="0"/>
            </a:br>
            <a:r>
              <a:rPr lang="en-US" sz="5600" dirty="0"/>
              <a:t>Before giving out your credit card number or money, ask a friend or family member if the request or situation seems suspicious—particularly if you’ve been told by someone you don’t know that the person needs help</a:t>
            </a:r>
            <a:r>
              <a:rPr lang="en-US" sz="5600" dirty="0" smtClean="0"/>
              <a:t>.</a:t>
            </a:r>
            <a:endParaRPr lang="en-US" sz="5600" dirty="0"/>
          </a:p>
          <a:p>
            <a:pPr lvl="0"/>
            <a:r>
              <a:rPr lang="en-US" sz="5600" b="1" dirty="0"/>
              <a:t>Add extra security to your accounts</a:t>
            </a:r>
            <a:r>
              <a:rPr lang="en-US" sz="5600" dirty="0"/>
              <a:t/>
            </a:r>
            <a:br>
              <a:rPr lang="en-US" sz="5600" dirty="0"/>
            </a:br>
            <a:r>
              <a:rPr lang="en-US" sz="5600" dirty="0"/>
              <a:t>Many online accounts let you turn on multifactor authentication. You may then need to enter a code that's sent to your phone or email, or that you generate with an app, before accessing your account. Enabling this extra security measure can keep scammers out of your accounts even if they get hold of your username and password</a:t>
            </a:r>
            <a:r>
              <a:rPr lang="en-US" sz="5600" dirty="0" smtClean="0"/>
              <a:t>.</a:t>
            </a:r>
            <a:endParaRPr lang="en-US" sz="5600" dirty="0"/>
          </a:p>
          <a:p>
            <a:pPr marL="0" indent="0" algn="ctr">
              <a:buNone/>
            </a:pPr>
            <a:r>
              <a:rPr lang="en-US" sz="5600" b="1" dirty="0"/>
              <a:t>The best way to protect yourself: hang up the </a:t>
            </a:r>
            <a:r>
              <a:rPr lang="en-US" sz="5600" b="1" dirty="0" smtClean="0"/>
              <a:t>phone, </a:t>
            </a:r>
            <a:r>
              <a:rPr lang="en-US" sz="5600" b="1" dirty="0"/>
              <a:t>if you suspect you received a fraudulent </a:t>
            </a:r>
            <a:r>
              <a:rPr lang="en-US" sz="5600" b="1" dirty="0" smtClean="0"/>
              <a:t>call, call The</a:t>
            </a:r>
          </a:p>
          <a:p>
            <a:pPr marL="0" indent="0" algn="ctr">
              <a:buNone/>
            </a:pPr>
            <a:r>
              <a:rPr lang="en-US" sz="5600" b="1" dirty="0" smtClean="0"/>
              <a:t>TUCKAHOE POLICE</a:t>
            </a:r>
          </a:p>
          <a:p>
            <a:pPr marL="0" indent="0" algn="ctr">
              <a:buNone/>
            </a:pPr>
            <a:r>
              <a:rPr lang="en-US" sz="5600" b="1" dirty="0" smtClean="0"/>
              <a:t>   </a:t>
            </a:r>
            <a:r>
              <a:rPr lang="en-US" sz="5600" b="1" dirty="0"/>
              <a:t> (914</a:t>
            </a:r>
            <a:r>
              <a:rPr lang="en-US" sz="5600" b="1" dirty="0" smtClean="0"/>
              <a:t>)961-4800</a:t>
            </a:r>
            <a:endParaRPr lang="en-US" sz="5600" b="1" dirty="0"/>
          </a:p>
          <a:p>
            <a:pPr marL="0" indent="0">
              <a:buNone/>
            </a:pPr>
            <a:endParaRPr lang="en-US" sz="5600" dirty="0" smtClean="0"/>
          </a:p>
          <a:p>
            <a:pPr marL="0" indent="0">
              <a:buNone/>
            </a:pPr>
            <a:endParaRPr lang="en-US" sz="5600" dirty="0" smtClean="0"/>
          </a:p>
          <a:p>
            <a:endParaRPr lang="en-US" sz="3500" dirty="0" smtClean="0"/>
          </a:p>
          <a:p>
            <a:endParaRPr lang="en-US" sz="3500" dirty="0" smtClean="0"/>
          </a:p>
          <a:p>
            <a:endParaRPr lang="en-US" dirty="0" smtClean="0"/>
          </a:p>
        </p:txBody>
      </p:sp>
    </p:spTree>
    <p:custDataLst>
      <p:tags r:id="rId1"/>
    </p:custDataLst>
    <p:extLst>
      <p:ext uri="{BB962C8B-B14F-4D97-AF65-F5344CB8AC3E}">
        <p14:creationId xmlns:p14="http://schemas.microsoft.com/office/powerpoint/2010/main" val="3749515256"/>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5600" y="838200"/>
            <a:ext cx="5791200" cy="2800221"/>
          </a:xfrm>
          <a:prstGeom prst="rect">
            <a:avLst/>
          </a:prstGeom>
          <a:noFill/>
        </p:spPr>
        <p:txBody>
          <a:bodyPr wrap="square" rtlCol="0">
            <a:normAutofit fontScale="32500" lnSpcReduction="20000"/>
          </a:bodyPr>
          <a:lstStyle/>
          <a:p>
            <a:pPr marL="857250" indent="-857250">
              <a:buFont typeface="Arial"/>
              <a:buChar char="•"/>
            </a:pPr>
            <a:r>
              <a:rPr lang="en-US" sz="7200" dirty="0" smtClean="0"/>
              <a:t>Contact your Grandchild or another family member to determine whether or not the call is legitimate</a:t>
            </a:r>
          </a:p>
          <a:p>
            <a:endParaRPr lang="en-US" sz="7200" dirty="0"/>
          </a:p>
          <a:p>
            <a:pPr marL="857250" indent="-857250">
              <a:buFont typeface="Arial"/>
              <a:buChar char="•"/>
            </a:pPr>
            <a:r>
              <a:rPr lang="en-US" sz="7200" dirty="0" smtClean="0"/>
              <a:t>Never wire money based on a request made over the phone or </a:t>
            </a:r>
            <a:r>
              <a:rPr lang="en-US" sz="7200" smtClean="0"/>
              <a:t>in an </a:t>
            </a:r>
            <a:r>
              <a:rPr lang="en-US" sz="7200" dirty="0" smtClean="0"/>
              <a:t>e-mail, especially overseas</a:t>
            </a:r>
          </a:p>
          <a:p>
            <a:endParaRPr lang="en-US" sz="7200" dirty="0" smtClean="0"/>
          </a:p>
          <a:p>
            <a:endParaRPr lang="en-US" sz="7200" dirty="0" smtClean="0"/>
          </a:p>
          <a:p>
            <a:pPr marL="857250" indent="-857250">
              <a:buFont typeface="Arial"/>
              <a:buChar char="•"/>
            </a:pPr>
            <a:endParaRPr lang="en-US" sz="7200" dirty="0" smtClean="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04800" y="228600"/>
            <a:ext cx="2495266" cy="5912496"/>
          </a:xfrm>
          <a:prstGeom prst="rect">
            <a:avLst/>
          </a:prstGeom>
        </p:spPr>
      </p:pic>
      <p:pic>
        <p:nvPicPr>
          <p:cNvPr id="2" name="Picture 1" descr="Grandma scam.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914" y="3581400"/>
            <a:ext cx="4354286" cy="2438400"/>
          </a:xfrm>
          <a:prstGeom prst="rect">
            <a:avLst/>
          </a:prstGeom>
          <a:scene3d>
            <a:camera prst="isometricOffAxis2Left"/>
            <a:lightRig rig="threePt" dir="t"/>
          </a:scene3d>
          <a:sp3d>
            <a:bevelT/>
          </a:sp3d>
        </p:spPr>
      </p:pic>
      <p:sp>
        <p:nvSpPr>
          <p:cNvPr id="3" name="TextBox 2"/>
          <p:cNvSpPr txBox="1"/>
          <p:nvPr/>
        </p:nvSpPr>
        <p:spPr>
          <a:xfrm>
            <a:off x="2209800" y="304800"/>
            <a:ext cx="5105400" cy="400110"/>
          </a:xfrm>
          <a:prstGeom prst="rect">
            <a:avLst/>
          </a:prstGeom>
          <a:noFill/>
        </p:spPr>
        <p:txBody>
          <a:bodyPr wrap="square" rtlCol="0">
            <a:spAutoFit/>
          </a:bodyPr>
          <a:lstStyle/>
          <a:p>
            <a:r>
              <a:rPr lang="en-US" sz="2000" b="1" dirty="0" smtClean="0"/>
              <a:t>Tips To Prevent Grandparent Scams</a:t>
            </a:r>
            <a:endParaRPr lang="en-US" sz="2000" b="1" dirty="0"/>
          </a:p>
        </p:txBody>
      </p:sp>
    </p:spTree>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685800"/>
            <a:ext cx="6705600" cy="5715000"/>
          </a:xfrm>
          <a:prstGeom prst="rect">
            <a:avLst/>
          </a:prstGeom>
          <a:noFill/>
        </p:spPr>
        <p:txBody>
          <a:bodyPr wrap="square" rtlCol="0">
            <a:normAutofit lnSpcReduction="10000"/>
          </a:bodyPr>
          <a:lstStyle/>
          <a:p>
            <a:pPr marL="285750" lvl="0" indent="-285750">
              <a:buFont typeface="Arial"/>
              <a:buChar char="•"/>
            </a:pPr>
            <a:r>
              <a:rPr lang="en-US" sz="1300" dirty="0"/>
              <a:t>Contribute to known and verifiable </a:t>
            </a:r>
            <a:r>
              <a:rPr lang="en-US" sz="1300" dirty="0" smtClean="0"/>
              <a:t>charities</a:t>
            </a:r>
          </a:p>
          <a:p>
            <a:pPr lvl="0"/>
            <a:endParaRPr lang="en-US" sz="1300" dirty="0" smtClean="0"/>
          </a:p>
          <a:p>
            <a:pPr marL="285750" lvl="0" indent="-285750">
              <a:buFont typeface="Arial"/>
              <a:buChar char="•"/>
            </a:pPr>
            <a:r>
              <a:rPr lang="en-US" sz="1300" dirty="0" smtClean="0"/>
              <a:t>You </a:t>
            </a:r>
            <a:r>
              <a:rPr lang="en-US" sz="1300" dirty="0"/>
              <a:t>can search the New York State Attorney General's online database of registered charities at </a:t>
            </a:r>
            <a:r>
              <a:rPr lang="en-US" sz="1300" u="sng" dirty="0"/>
              <a:t>https://</a:t>
            </a:r>
            <a:r>
              <a:rPr lang="en-US" sz="1300" u="sng" dirty="0" err="1"/>
              <a:t>ag.ny.gov</a:t>
            </a:r>
            <a:r>
              <a:rPr lang="en-US" sz="1300" u="sng" dirty="0"/>
              <a:t>/</a:t>
            </a:r>
            <a:r>
              <a:rPr lang="en-US" sz="1300" dirty="0"/>
              <a:t>. </a:t>
            </a:r>
          </a:p>
          <a:p>
            <a:pPr marL="285750" lvl="0" indent="-285750">
              <a:buFont typeface="Arial"/>
              <a:buChar char="•"/>
            </a:pPr>
            <a:endParaRPr lang="en-US" sz="1300" dirty="0"/>
          </a:p>
          <a:p>
            <a:pPr marL="285750" lvl="0" indent="-285750">
              <a:buFont typeface="Arial"/>
              <a:buChar char="•"/>
            </a:pPr>
            <a:r>
              <a:rPr lang="en-US" sz="1300" dirty="0" smtClean="0"/>
              <a:t>Beware </a:t>
            </a:r>
            <a:r>
              <a:rPr lang="en-US" sz="1300" dirty="0"/>
              <a:t>of callers who want your money fast or use high-pressured tactics. </a:t>
            </a:r>
            <a:endParaRPr lang="en-US" sz="1300" dirty="0" smtClean="0"/>
          </a:p>
          <a:p>
            <a:pPr lvl="0"/>
            <a:endParaRPr lang="en-US" sz="1300" dirty="0" smtClean="0"/>
          </a:p>
          <a:p>
            <a:pPr marL="285750" lvl="0" indent="-285750">
              <a:buFont typeface="Arial"/>
              <a:buChar char="•"/>
            </a:pPr>
            <a:r>
              <a:rPr lang="en-US" sz="1300" dirty="0" smtClean="0"/>
              <a:t>No </a:t>
            </a:r>
            <a:r>
              <a:rPr lang="en-US" sz="1300" dirty="0"/>
              <a:t>legitimate organization will insist that you donate immediately. </a:t>
            </a:r>
            <a:endParaRPr lang="en-US" sz="1300" dirty="0" smtClean="0"/>
          </a:p>
          <a:p>
            <a:pPr marL="285750" lvl="0" indent="-285750">
              <a:buFont typeface="Arial"/>
              <a:buChar char="•"/>
            </a:pPr>
            <a:endParaRPr lang="en-US" sz="1300" dirty="0"/>
          </a:p>
          <a:p>
            <a:pPr marL="285750" lvl="0" indent="-285750">
              <a:buFont typeface="Arial"/>
              <a:buChar char="•"/>
            </a:pPr>
            <a:r>
              <a:rPr lang="en-US" sz="1300" dirty="0" smtClean="0"/>
              <a:t>Watch </a:t>
            </a:r>
            <a:r>
              <a:rPr lang="en-US" sz="1300" dirty="0"/>
              <a:t>out for solicitors who employ dramatic, emotional or heart-tugging stories. </a:t>
            </a:r>
            <a:endParaRPr lang="en-US" sz="1300" dirty="0" smtClean="0"/>
          </a:p>
          <a:p>
            <a:pPr lvl="0"/>
            <a:endParaRPr lang="en-US" sz="1300" dirty="0"/>
          </a:p>
          <a:p>
            <a:pPr marL="285750" lvl="0" indent="-285750">
              <a:buFont typeface="Arial"/>
              <a:buChar char="•"/>
            </a:pPr>
            <a:r>
              <a:rPr lang="en-US" sz="1300" dirty="0"/>
              <a:t>Avoid giving cash</a:t>
            </a:r>
            <a:r>
              <a:rPr lang="en-US" sz="1300" dirty="0" smtClean="0"/>
              <a:t>.</a:t>
            </a:r>
          </a:p>
          <a:p>
            <a:pPr lvl="0"/>
            <a:endParaRPr lang="en-US" sz="1300" dirty="0"/>
          </a:p>
          <a:p>
            <a:pPr marL="285750" lvl="0" indent="-285750">
              <a:buFont typeface="Arial"/>
              <a:buChar char="•"/>
            </a:pPr>
            <a:r>
              <a:rPr lang="en-US" sz="1300" dirty="0" smtClean="0"/>
              <a:t>Don't </a:t>
            </a:r>
            <a:r>
              <a:rPr lang="en-US" sz="1300" dirty="0"/>
              <a:t>send contributions with </a:t>
            </a:r>
            <a:r>
              <a:rPr lang="en-US" sz="1300" dirty="0" smtClean="0"/>
              <a:t>an "</a:t>
            </a:r>
            <a:r>
              <a:rPr lang="en-US" sz="1300" dirty="0" err="1" smtClean="0"/>
              <a:t>uber</a:t>
            </a:r>
            <a:r>
              <a:rPr lang="en-US" sz="1300" dirty="0" smtClean="0"/>
              <a:t>” driver, or </a:t>
            </a:r>
            <a:r>
              <a:rPr lang="en-US" sz="1300" dirty="0"/>
              <a:t>overnight parcel pick-</a:t>
            </a:r>
            <a:r>
              <a:rPr lang="en-US" sz="1300" dirty="0" smtClean="0"/>
              <a:t>up</a:t>
            </a:r>
          </a:p>
          <a:p>
            <a:pPr lvl="0"/>
            <a:endParaRPr lang="en-US" sz="1300" dirty="0"/>
          </a:p>
          <a:p>
            <a:pPr marL="285750" lvl="0" indent="-285750">
              <a:buFont typeface="Arial"/>
              <a:buChar char="•"/>
            </a:pPr>
            <a:r>
              <a:rPr lang="en-US" sz="1300" dirty="0" smtClean="0"/>
              <a:t>Be </a:t>
            </a:r>
            <a:r>
              <a:rPr lang="en-US" sz="1300" dirty="0"/>
              <a:t>wary of unsolicited mailings, phone calls and e-mails requesting donations. </a:t>
            </a:r>
          </a:p>
          <a:p>
            <a:pPr marL="285750" lvl="0" indent="-285750">
              <a:buFont typeface="Arial"/>
              <a:buChar char="•"/>
            </a:pPr>
            <a:endParaRPr lang="en-US" sz="1300" dirty="0"/>
          </a:p>
          <a:p>
            <a:pPr marL="285750" lvl="0" indent="-285750">
              <a:buFont typeface="Arial"/>
              <a:buChar char="•"/>
            </a:pPr>
            <a:r>
              <a:rPr lang="en-US" sz="1300" dirty="0" smtClean="0"/>
              <a:t>Don't </a:t>
            </a:r>
            <a:r>
              <a:rPr lang="en-US" sz="1300" dirty="0"/>
              <a:t>click on any links </a:t>
            </a:r>
            <a:r>
              <a:rPr lang="en-US" sz="1300" dirty="0" smtClean="0"/>
              <a:t>in e</a:t>
            </a:r>
            <a:r>
              <a:rPr lang="en-US" sz="1300" dirty="0"/>
              <a:t>-mails, as you may be directed to a fake website made to look like a legitimate organization's official site. </a:t>
            </a:r>
            <a:endParaRPr lang="en-US" sz="1300" dirty="0" smtClean="0"/>
          </a:p>
          <a:p>
            <a:pPr lvl="0"/>
            <a:endParaRPr lang="en-US" sz="1300" dirty="0"/>
          </a:p>
          <a:p>
            <a:pPr marL="285750" lvl="0" indent="-285750">
              <a:buFont typeface="Arial"/>
              <a:buChar char="•"/>
            </a:pPr>
            <a:r>
              <a:rPr lang="en-US" sz="1300" dirty="0"/>
              <a:t>Don't disclose personal or financial information</a:t>
            </a:r>
            <a:r>
              <a:rPr lang="en-US" sz="1300" dirty="0" smtClean="0"/>
              <a:t>.</a:t>
            </a:r>
          </a:p>
          <a:p>
            <a:pPr marL="285750" lvl="0" indent="-285750">
              <a:buFont typeface="Arial"/>
              <a:buChar char="•"/>
            </a:pPr>
            <a:endParaRPr lang="en-US" sz="1300" dirty="0"/>
          </a:p>
          <a:p>
            <a:pPr marL="285750" lvl="0" indent="-285750">
              <a:buFont typeface="Arial"/>
              <a:buChar char="•"/>
            </a:pPr>
            <a:r>
              <a:rPr lang="en-US" sz="1300" dirty="0" smtClean="0"/>
              <a:t>Never </a:t>
            </a:r>
            <a:r>
              <a:rPr lang="en-US" sz="1300" dirty="0"/>
              <a:t>give your Social Security number, credit card or debit card number or other personal identifying information in response to an unsolicited charitable request, especially over the </a:t>
            </a:r>
            <a:r>
              <a:rPr lang="en-US" sz="1300" dirty="0" smtClean="0"/>
              <a:t>phone.</a:t>
            </a:r>
            <a:endParaRPr lang="en-US" sz="1300" dirty="0"/>
          </a:p>
          <a:p>
            <a:r>
              <a:rPr lang="en-US" sz="1300" dirty="0"/>
              <a:t/>
            </a:r>
            <a:br>
              <a:rPr lang="en-US" sz="1300" dirty="0"/>
            </a:br>
            <a:r>
              <a:rPr lang="en-US" sz="1400" dirty="0"/>
              <a:t/>
            </a:r>
            <a:br>
              <a:rPr lang="en-US" sz="1400" dirty="0"/>
            </a:br>
            <a:r>
              <a:rPr lang="en-US" sz="1400" dirty="0"/>
              <a:t/>
            </a:r>
            <a:br>
              <a:rPr lang="en-US" sz="1400" dirty="0"/>
            </a:br>
            <a:endParaRPr lang="en-US" sz="1400" dirty="0" smtClean="0"/>
          </a:p>
          <a:p>
            <a:endParaRPr lang="en-US" sz="7200" dirty="0" smtClean="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04800" y="228600"/>
            <a:ext cx="2495266" cy="5912496"/>
          </a:xfrm>
          <a:prstGeom prst="rect">
            <a:avLst/>
          </a:prstGeom>
        </p:spPr>
      </p:pic>
      <p:pic>
        <p:nvPicPr>
          <p:cNvPr id="3" name="Picture 2" descr="charity scam.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5105400"/>
            <a:ext cx="3089519" cy="1752600"/>
          </a:xfrm>
          <a:prstGeom prst="rect">
            <a:avLst/>
          </a:prstGeom>
        </p:spPr>
      </p:pic>
      <p:sp>
        <p:nvSpPr>
          <p:cNvPr id="4" name="TextBox 3"/>
          <p:cNvSpPr txBox="1"/>
          <p:nvPr/>
        </p:nvSpPr>
        <p:spPr>
          <a:xfrm>
            <a:off x="1828800" y="304800"/>
            <a:ext cx="3352800" cy="369332"/>
          </a:xfrm>
          <a:prstGeom prst="rect">
            <a:avLst/>
          </a:prstGeom>
          <a:noFill/>
        </p:spPr>
        <p:txBody>
          <a:bodyPr wrap="square" rtlCol="0">
            <a:spAutoFit/>
          </a:bodyPr>
          <a:lstStyle/>
          <a:p>
            <a:r>
              <a:rPr lang="en-US" b="1" dirty="0" smtClean="0"/>
              <a:t>Tips to prevent Charity Scams</a:t>
            </a:r>
            <a:endParaRPr lang="en-US" b="1" dirty="0"/>
          </a:p>
        </p:txBody>
      </p:sp>
    </p:spTree>
    <p:extLst>
      <p:ext uri="{BB962C8B-B14F-4D97-AF65-F5344CB8AC3E}">
        <p14:creationId xmlns:p14="http://schemas.microsoft.com/office/powerpoint/2010/main" val="3947746379"/>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685800"/>
            <a:ext cx="6400800" cy="5715000"/>
          </a:xfrm>
          <a:prstGeom prst="rect">
            <a:avLst/>
          </a:prstGeom>
          <a:noFill/>
        </p:spPr>
        <p:txBody>
          <a:bodyPr wrap="square" rtlCol="0">
            <a:normAutofit/>
          </a:bodyPr>
          <a:lstStyle/>
          <a:p>
            <a:r>
              <a:rPr lang="en-US" sz="1500" dirty="0"/>
              <a:t/>
            </a:r>
            <a:br>
              <a:rPr lang="en-US" sz="1500" dirty="0"/>
            </a:br>
            <a:r>
              <a:rPr lang="en-US" sz="1400" dirty="0"/>
              <a:t/>
            </a:r>
            <a:br>
              <a:rPr lang="en-US" sz="1400" dirty="0"/>
            </a:br>
            <a:r>
              <a:rPr lang="en-US" sz="1400" dirty="0"/>
              <a:t/>
            </a:r>
            <a:br>
              <a:rPr lang="en-US" sz="1400" dirty="0"/>
            </a:br>
            <a:endParaRPr lang="en-US" sz="1400" dirty="0" smtClean="0"/>
          </a:p>
          <a:p>
            <a:endParaRPr lang="en-US" sz="7200" dirty="0" smtClean="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04800" y="228600"/>
            <a:ext cx="2495266" cy="59124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4659435"/>
            <a:ext cx="3089519" cy="1730130"/>
          </a:xfrm>
          <a:prstGeom prst="rect">
            <a:avLst/>
          </a:prstGeom>
        </p:spPr>
      </p:pic>
      <p:sp>
        <p:nvSpPr>
          <p:cNvPr id="4" name="TextBox 3"/>
          <p:cNvSpPr txBox="1"/>
          <p:nvPr/>
        </p:nvSpPr>
        <p:spPr>
          <a:xfrm>
            <a:off x="1828800" y="304800"/>
            <a:ext cx="4267200" cy="369332"/>
          </a:xfrm>
          <a:prstGeom prst="rect">
            <a:avLst/>
          </a:prstGeom>
          <a:noFill/>
        </p:spPr>
        <p:txBody>
          <a:bodyPr wrap="square" rtlCol="0">
            <a:spAutoFit/>
          </a:bodyPr>
          <a:lstStyle/>
          <a:p>
            <a:r>
              <a:rPr lang="en-US" b="1" dirty="0" smtClean="0"/>
              <a:t>Tips to prevent Health Insurance Scams</a:t>
            </a:r>
            <a:endParaRPr lang="en-US" b="1" dirty="0"/>
          </a:p>
        </p:txBody>
      </p:sp>
      <p:sp>
        <p:nvSpPr>
          <p:cNvPr id="2" name="Rectangle 1"/>
          <p:cNvSpPr/>
          <p:nvPr/>
        </p:nvSpPr>
        <p:spPr>
          <a:xfrm>
            <a:off x="2286000" y="1066800"/>
            <a:ext cx="6705600" cy="2862323"/>
          </a:xfrm>
          <a:prstGeom prst="rect">
            <a:avLst/>
          </a:prstGeom>
        </p:spPr>
        <p:txBody>
          <a:bodyPr wrap="square">
            <a:spAutoFit/>
          </a:bodyPr>
          <a:lstStyle/>
          <a:p>
            <a:pPr marL="285750" lvl="0" indent="-285750">
              <a:buFont typeface="Arial"/>
              <a:buChar char="•"/>
            </a:pPr>
            <a:r>
              <a:rPr lang="en-US" dirty="0" smtClean="0"/>
              <a:t>Never </a:t>
            </a:r>
            <a:r>
              <a:rPr lang="en-US" dirty="0"/>
              <a:t>sign blank insurance claim forms or authorizations for health </a:t>
            </a:r>
            <a:r>
              <a:rPr lang="en-US" dirty="0" smtClean="0"/>
              <a:t>services.</a:t>
            </a:r>
          </a:p>
          <a:p>
            <a:pPr marL="285750" lvl="0" indent="-285750">
              <a:buFont typeface="Arial"/>
              <a:buChar char="•"/>
            </a:pPr>
            <a:endParaRPr lang="en-US" dirty="0"/>
          </a:p>
          <a:p>
            <a:pPr marL="285750" lvl="0" indent="-285750">
              <a:buFont typeface="Arial"/>
              <a:buChar char="•"/>
            </a:pPr>
            <a:r>
              <a:rPr lang="en-US" dirty="0"/>
              <a:t>Carefully review your insurer's explanation of benefits statement to ensure it was you who actually received those </a:t>
            </a:r>
            <a:r>
              <a:rPr lang="en-US" dirty="0" smtClean="0"/>
              <a:t>services.</a:t>
            </a:r>
          </a:p>
          <a:p>
            <a:pPr marL="285750" lvl="0" indent="-285750">
              <a:buFont typeface="Arial"/>
              <a:buChar char="•"/>
            </a:pPr>
            <a:endParaRPr lang="en-US" dirty="0"/>
          </a:p>
          <a:p>
            <a:pPr marL="285750" lvl="0" indent="-285750">
              <a:buFont typeface="Arial"/>
              <a:buChar char="•"/>
            </a:pPr>
            <a:r>
              <a:rPr lang="en-US" dirty="0" smtClean="0"/>
              <a:t>Only </a:t>
            </a:r>
            <a:r>
              <a:rPr lang="en-US" dirty="0"/>
              <a:t>g</a:t>
            </a:r>
            <a:r>
              <a:rPr lang="en-US" dirty="0" smtClean="0"/>
              <a:t>ive </a:t>
            </a:r>
            <a:r>
              <a:rPr lang="en-US" dirty="0"/>
              <a:t>your insurance/Medicare identification number </a:t>
            </a:r>
            <a:r>
              <a:rPr lang="en-US" dirty="0" smtClean="0"/>
              <a:t>to </a:t>
            </a:r>
            <a:r>
              <a:rPr lang="en-US" dirty="0"/>
              <a:t>those who have provided you with medical services. Increasingly, more people are stealing a consumer's medical benefits information to obtain services in another person's </a:t>
            </a:r>
            <a:r>
              <a:rPr lang="en-US" dirty="0" smtClean="0"/>
              <a:t>name.</a:t>
            </a:r>
            <a:endParaRPr lang="en-US" dirty="0"/>
          </a:p>
        </p:txBody>
      </p:sp>
    </p:spTree>
    <p:extLst>
      <p:ext uri="{BB962C8B-B14F-4D97-AF65-F5344CB8AC3E}">
        <p14:creationId xmlns:p14="http://schemas.microsoft.com/office/powerpoint/2010/main" val="2528936074"/>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0" y="2590800"/>
            <a:ext cx="6553200" cy="3352800"/>
          </a:xfrm>
          <a:prstGeom prst="rect">
            <a:avLst/>
          </a:prstGeom>
          <a:noFill/>
        </p:spPr>
        <p:txBody>
          <a:bodyPr wrap="square" rtlCol="0">
            <a:normAutofit fontScale="92500" lnSpcReduction="10000"/>
          </a:bodyPr>
          <a:lstStyle/>
          <a:p>
            <a:endParaRPr lang="en-US" sz="1400" dirty="0" smtClean="0"/>
          </a:p>
          <a:p>
            <a:pPr marL="857250" indent="-857250">
              <a:buFont typeface="Arial"/>
              <a:buChar char="•"/>
            </a:pPr>
            <a:r>
              <a:rPr lang="en-US" dirty="0"/>
              <a:t>Don’t pick up the phone if you don’t recognize phone </a:t>
            </a:r>
            <a:r>
              <a:rPr lang="en-US" dirty="0" smtClean="0"/>
              <a:t>number or </a:t>
            </a:r>
          </a:p>
          <a:p>
            <a:pPr marL="857250" indent="-857250">
              <a:buFont typeface="Arial"/>
              <a:buChar char="•"/>
            </a:pPr>
            <a:endParaRPr lang="en-US" sz="800" dirty="0"/>
          </a:p>
          <a:p>
            <a:pPr marL="857250" indent="-857250">
              <a:buFont typeface="Arial"/>
              <a:buChar char="•"/>
            </a:pPr>
            <a:r>
              <a:rPr lang="en-US" dirty="0" smtClean="0"/>
              <a:t>Hang up the phone</a:t>
            </a:r>
          </a:p>
          <a:p>
            <a:pPr marL="857250" indent="-857250">
              <a:buFont typeface="Arial"/>
              <a:buChar char="•"/>
            </a:pPr>
            <a:endParaRPr lang="en-US" dirty="0" smtClean="0"/>
          </a:p>
          <a:p>
            <a:pPr marL="857250" indent="-857250">
              <a:buFont typeface="Arial"/>
              <a:buChar char="•"/>
            </a:pPr>
            <a:r>
              <a:rPr lang="en-US" dirty="0" smtClean="0"/>
              <a:t>Call Utility , Bank,  IRS directly</a:t>
            </a:r>
          </a:p>
          <a:p>
            <a:endParaRPr lang="en-US" dirty="0" smtClean="0"/>
          </a:p>
          <a:p>
            <a:pPr marL="857250" indent="-857250">
              <a:buFont typeface="Arial"/>
              <a:buChar char="•"/>
            </a:pPr>
            <a:r>
              <a:rPr lang="en-US" dirty="0" smtClean="0"/>
              <a:t>Don’t respond to free medical equipment or services</a:t>
            </a:r>
          </a:p>
          <a:p>
            <a:pPr marL="857250" indent="-857250">
              <a:buFont typeface="Arial"/>
              <a:buChar char="•"/>
            </a:pPr>
            <a:endParaRPr lang="en-US" sz="800" dirty="0" smtClean="0"/>
          </a:p>
          <a:p>
            <a:pPr marL="857250" indent="-857250">
              <a:buFont typeface="Arial"/>
              <a:buChar char="•"/>
            </a:pPr>
            <a:r>
              <a:rPr lang="en-US" dirty="0" smtClean="0"/>
              <a:t>Keep safe distance from strangers</a:t>
            </a:r>
          </a:p>
          <a:p>
            <a:pPr marL="857250" indent="-857250">
              <a:buFont typeface="Arial"/>
              <a:buChar char="•"/>
            </a:pPr>
            <a:endParaRPr lang="en-US" sz="900" dirty="0" smtClean="0"/>
          </a:p>
          <a:p>
            <a:pPr marL="857250" indent="-857250">
              <a:buFont typeface="Arial"/>
              <a:buChar char="•"/>
            </a:pPr>
            <a:r>
              <a:rPr lang="en-US" dirty="0" smtClean="0"/>
              <a:t>Protect your personal information by storing in a safe and secure place.  Do not keep important account numbers or data in purses , wallets or smartphones</a:t>
            </a:r>
          </a:p>
          <a:p>
            <a:pPr marL="857250" indent="-857250">
              <a:buFont typeface="Arial"/>
              <a:buChar char="•"/>
            </a:pPr>
            <a:endParaRPr lang="en-US" dirty="0" smtClean="0"/>
          </a:p>
          <a:p>
            <a:pPr marL="857250" indent="-857250">
              <a:buFont typeface="Arial"/>
              <a:buChar char="•"/>
            </a:pPr>
            <a:endParaRPr lang="en-US" sz="1400" dirty="0" smtClean="0"/>
          </a:p>
          <a:p>
            <a:pPr marL="857250" indent="-857250">
              <a:buFont typeface="Arial"/>
              <a:buChar char="•"/>
            </a:pPr>
            <a:endParaRPr lang="en-US" sz="1400" dirty="0" smtClean="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04800" y="228600"/>
            <a:ext cx="2495266" cy="591249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609600"/>
            <a:ext cx="3530600" cy="1839090"/>
          </a:xfrm>
          <a:prstGeom prst="rect">
            <a:avLst/>
          </a:prstGeom>
        </p:spPr>
      </p:pic>
    </p:spTree>
    <p:extLst>
      <p:ext uri="{BB962C8B-B14F-4D97-AF65-F5344CB8AC3E}">
        <p14:creationId xmlns:p14="http://schemas.microsoft.com/office/powerpoint/2010/main" val="2848667357"/>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685800"/>
            <a:ext cx="6400800" cy="5715000"/>
          </a:xfrm>
          <a:prstGeom prst="rect">
            <a:avLst/>
          </a:prstGeom>
          <a:noFill/>
        </p:spPr>
        <p:txBody>
          <a:bodyPr wrap="square" rtlCol="0">
            <a:normAutofit/>
          </a:bodyPr>
          <a:lstStyle/>
          <a:p>
            <a:r>
              <a:rPr lang="en-US" sz="1500" dirty="0"/>
              <a:t/>
            </a:r>
            <a:br>
              <a:rPr lang="en-US" sz="1500" dirty="0"/>
            </a:br>
            <a:r>
              <a:rPr lang="en-US" sz="1400" dirty="0"/>
              <a:t/>
            </a:r>
            <a:br>
              <a:rPr lang="en-US" sz="1400" dirty="0"/>
            </a:br>
            <a:r>
              <a:rPr lang="en-US" sz="1400" dirty="0"/>
              <a:t/>
            </a:r>
            <a:br>
              <a:rPr lang="en-US" sz="1400" dirty="0"/>
            </a:br>
            <a:endParaRPr lang="en-US" sz="1400" dirty="0" smtClean="0"/>
          </a:p>
          <a:p>
            <a:endParaRPr lang="en-US" sz="7200" dirty="0" smtClean="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04800" y="228600"/>
            <a:ext cx="2495266" cy="5912496"/>
          </a:xfrm>
          <a:prstGeom prst="rect">
            <a:avLst/>
          </a:prstGeom>
        </p:spPr>
      </p:pic>
      <p:sp>
        <p:nvSpPr>
          <p:cNvPr id="6" name="Rectangle 5"/>
          <p:cNvSpPr/>
          <p:nvPr/>
        </p:nvSpPr>
        <p:spPr>
          <a:xfrm>
            <a:off x="2438400" y="762000"/>
            <a:ext cx="6172200" cy="3416320"/>
          </a:xfrm>
          <a:prstGeom prst="rect">
            <a:avLst/>
          </a:prstGeom>
        </p:spPr>
        <p:txBody>
          <a:bodyPr wrap="square">
            <a:spAutoFit/>
          </a:bodyPr>
          <a:lstStyle/>
          <a:p>
            <a:pPr marL="285750" lvl="0" indent="-285750">
              <a:buFont typeface="Arial"/>
              <a:buChar char="•"/>
            </a:pPr>
            <a:r>
              <a:rPr lang="en-US" dirty="0" smtClean="0"/>
              <a:t>Do </a:t>
            </a:r>
            <a:r>
              <a:rPr lang="en-US" dirty="0"/>
              <a:t>not click on any link or message that seems suspicious or </a:t>
            </a:r>
            <a:r>
              <a:rPr lang="en-US" dirty="0" smtClean="0"/>
              <a:t>unfamiliar.</a:t>
            </a:r>
          </a:p>
          <a:p>
            <a:pPr lvl="0"/>
            <a:endParaRPr lang="en-US" dirty="0"/>
          </a:p>
          <a:p>
            <a:pPr marL="285750" lvl="0" indent="-285750">
              <a:buFont typeface="Arial"/>
              <a:buChar char="•"/>
            </a:pPr>
            <a:r>
              <a:rPr lang="en-US" dirty="0"/>
              <a:t>Remember that most social networking sites will not ask for your password in an e-</a:t>
            </a:r>
            <a:r>
              <a:rPr lang="en-US" dirty="0" smtClean="0"/>
              <a:t>mail,  message or a post.</a:t>
            </a:r>
          </a:p>
          <a:p>
            <a:pPr marL="285750" lvl="0" indent="-285750">
              <a:buFont typeface="Arial"/>
              <a:buChar char="•"/>
            </a:pPr>
            <a:endParaRPr lang="en-US" dirty="0"/>
          </a:p>
          <a:p>
            <a:pPr marL="285750" lvl="0" indent="-285750">
              <a:buFont typeface="Arial"/>
              <a:buChar char="•"/>
            </a:pPr>
            <a:r>
              <a:rPr lang="en-US" dirty="0"/>
              <a:t>Do not download any unknown </a:t>
            </a:r>
            <a:r>
              <a:rPr lang="en-US" dirty="0" smtClean="0"/>
              <a:t>files.</a:t>
            </a:r>
            <a:r>
              <a:rPr lang="en-US" dirty="0"/>
              <a:t> </a:t>
            </a:r>
            <a:endParaRPr lang="en-US" dirty="0" smtClean="0"/>
          </a:p>
          <a:p>
            <a:pPr marL="285750" lvl="0" indent="-285750">
              <a:buFont typeface="Arial"/>
              <a:buChar char="•"/>
            </a:pPr>
            <a:endParaRPr lang="en-US" dirty="0"/>
          </a:p>
          <a:p>
            <a:pPr marL="285750" lvl="0" indent="-285750">
              <a:buFont typeface="Arial"/>
              <a:buChar char="•"/>
            </a:pPr>
            <a:r>
              <a:rPr lang="en-US" dirty="0"/>
              <a:t>If you get a suspicious message, try to contact the friend who supposedly sent it to verify that the message is legitimate before following any links or </a:t>
            </a:r>
            <a:r>
              <a:rPr lang="en-US" dirty="0" smtClean="0"/>
              <a:t>instructions.</a:t>
            </a:r>
            <a:r>
              <a:rPr lang="en-US" dirty="0"/>
              <a:t> </a:t>
            </a:r>
            <a:endParaRPr lang="en-US" dirty="0" smtClean="0"/>
          </a:p>
          <a:p>
            <a:pPr lvl="0"/>
            <a:endParaRPr lang="en-US" dirty="0"/>
          </a:p>
        </p:txBody>
      </p:sp>
      <p:pic>
        <p:nvPicPr>
          <p:cNvPr id="9" name="Picture 8" descr="social media scam.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4354334"/>
            <a:ext cx="3530600" cy="2046466"/>
          </a:xfrm>
          <a:prstGeom prst="rect">
            <a:avLst/>
          </a:prstGeom>
        </p:spPr>
      </p:pic>
    </p:spTree>
    <p:extLst>
      <p:ext uri="{BB962C8B-B14F-4D97-AF65-F5344CB8AC3E}">
        <p14:creationId xmlns:p14="http://schemas.microsoft.com/office/powerpoint/2010/main" val="1009381331"/>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Scams Targeting Seniors</a:t>
            </a:r>
            <a:endParaRPr lang="en-US" dirty="0"/>
          </a:p>
        </p:txBody>
      </p:sp>
      <p:sp>
        <p:nvSpPr>
          <p:cNvPr id="3" name="Content Placeholder 2"/>
          <p:cNvSpPr>
            <a:spLocks noGrp="1"/>
          </p:cNvSpPr>
          <p:nvPr>
            <p:ph idx="1"/>
            <p:custDataLst>
              <p:tags r:id="rId3"/>
            </p:custDataLst>
          </p:nvPr>
        </p:nvSpPr>
        <p:spPr>
          <a:xfrm>
            <a:off x="762000" y="1143000"/>
            <a:ext cx="8077200" cy="5562599"/>
          </a:xfrm>
        </p:spPr>
        <p:txBody>
          <a:bodyPr>
            <a:normAutofit fontScale="92500" lnSpcReduction="10000"/>
          </a:bodyPr>
          <a:lstStyle/>
          <a:p>
            <a:pPr marL="0" indent="0" algn="ctr">
              <a:buNone/>
            </a:pPr>
            <a:endParaRPr lang="en-US" sz="2000" dirty="0"/>
          </a:p>
          <a:p>
            <a:pPr marL="0" indent="0" algn="ctr">
              <a:buNone/>
            </a:pPr>
            <a:r>
              <a:rPr lang="en-US" sz="2000" dirty="0" smtClean="0"/>
              <a:t>Grandparent Scams</a:t>
            </a:r>
          </a:p>
          <a:p>
            <a:pPr marL="0" indent="0" algn="ctr">
              <a:buNone/>
            </a:pPr>
            <a:r>
              <a:rPr lang="en-US" sz="2000" dirty="0" smtClean="0"/>
              <a:t>Medical Device Scams</a:t>
            </a:r>
          </a:p>
          <a:p>
            <a:pPr marL="0" indent="0" algn="ctr">
              <a:buNone/>
            </a:pPr>
            <a:r>
              <a:rPr lang="en-US" sz="2000" dirty="0" smtClean="0"/>
              <a:t>Home Improvement Scams</a:t>
            </a:r>
          </a:p>
          <a:p>
            <a:pPr marL="0" indent="0" algn="ctr">
              <a:buNone/>
            </a:pPr>
            <a:r>
              <a:rPr lang="en-US" sz="2000" dirty="0" smtClean="0"/>
              <a:t>Ghosting Scams</a:t>
            </a:r>
          </a:p>
          <a:p>
            <a:pPr marL="0" indent="0" algn="ctr">
              <a:buNone/>
            </a:pPr>
            <a:r>
              <a:rPr lang="en-US" sz="2000" dirty="0" smtClean="0"/>
              <a:t>Jury Duty Scams</a:t>
            </a:r>
          </a:p>
          <a:p>
            <a:pPr marL="0" indent="0" algn="ctr">
              <a:buNone/>
            </a:pPr>
            <a:r>
              <a:rPr lang="en-US" sz="2000" dirty="0" smtClean="0"/>
              <a:t>Funeral Notification Scams</a:t>
            </a:r>
          </a:p>
          <a:p>
            <a:pPr marL="0" indent="0" algn="ctr">
              <a:buNone/>
            </a:pPr>
            <a:r>
              <a:rPr lang="en-US" sz="2000" dirty="0" smtClean="0"/>
              <a:t>Sweepstakes/Charity Scams</a:t>
            </a:r>
          </a:p>
          <a:p>
            <a:pPr marL="0" indent="0" algn="ctr">
              <a:buNone/>
            </a:pPr>
            <a:r>
              <a:rPr lang="en-US" sz="2000" dirty="0" smtClean="0"/>
              <a:t>IRS Imposter Scams</a:t>
            </a:r>
          </a:p>
          <a:p>
            <a:pPr marL="0" indent="0" algn="ctr">
              <a:buNone/>
            </a:pPr>
            <a:r>
              <a:rPr lang="en-US" sz="2000" dirty="0" smtClean="0"/>
              <a:t>Check Washing Scams</a:t>
            </a:r>
          </a:p>
          <a:p>
            <a:pPr marL="0" indent="0" algn="ctr">
              <a:buNone/>
            </a:pPr>
            <a:r>
              <a:rPr lang="en-US" sz="2000" dirty="0" smtClean="0"/>
              <a:t>Government Impersonation Scams</a:t>
            </a:r>
          </a:p>
          <a:p>
            <a:pPr marL="0" indent="0" algn="ctr">
              <a:buNone/>
            </a:pPr>
            <a:r>
              <a:rPr lang="en-US" sz="2000" dirty="0" smtClean="0"/>
              <a:t>Romance Scams</a:t>
            </a:r>
          </a:p>
          <a:p>
            <a:pPr marL="0" indent="0" algn="ctr">
              <a:buNone/>
            </a:pPr>
            <a:r>
              <a:rPr lang="en-US" sz="2000" dirty="0" smtClean="0"/>
              <a:t>Tech Support Scams</a:t>
            </a:r>
          </a:p>
          <a:p>
            <a:pPr marL="0" indent="0" algn="ctr">
              <a:buNone/>
            </a:pPr>
            <a:r>
              <a:rPr lang="en-US" sz="2000" dirty="0" smtClean="0"/>
              <a:t>Phishing Scams</a:t>
            </a:r>
          </a:p>
          <a:p>
            <a:pPr marL="0" indent="0" algn="ctr">
              <a:buNone/>
            </a:pPr>
            <a:r>
              <a:rPr lang="en-US" sz="2000" dirty="0" smtClean="0"/>
              <a:t>Utility Service Scams </a:t>
            </a:r>
          </a:p>
          <a:p>
            <a:pPr marL="0" indent="0" algn="ctr">
              <a:buNone/>
            </a:pPr>
            <a:r>
              <a:rPr lang="en-US" sz="2000" dirty="0" smtClean="0"/>
              <a:t>Health Care/Medical/Health Insurance Fraud</a:t>
            </a:r>
          </a:p>
          <a:p>
            <a:pPr marL="0" indent="0" algn="ctr">
              <a:buNone/>
            </a:pPr>
            <a:r>
              <a:rPr lang="en-US" sz="2000" dirty="0" smtClean="0"/>
              <a:t>The Pigeon Drop</a:t>
            </a:r>
          </a:p>
          <a:p>
            <a:pPr marL="0" indent="0">
              <a:buNone/>
            </a:pPr>
            <a:endParaRPr lang="en-US" sz="2000" dirty="0" smtClean="0"/>
          </a:p>
          <a:p>
            <a:endParaRPr lang="en-US" sz="2000" dirty="0" smtClean="0"/>
          </a:p>
          <a:p>
            <a:endParaRPr lang="en-US" dirty="0" smtClean="0"/>
          </a:p>
          <a:p>
            <a:endParaRPr lang="en-US" dirty="0" smtClean="0"/>
          </a:p>
        </p:txBody>
      </p:sp>
    </p:spTree>
    <p:custDataLst>
      <p:tags r:id="rId1"/>
    </p:custDataLst>
    <p:extLst>
      <p:ext uri="{BB962C8B-B14F-4D97-AF65-F5344CB8AC3E}">
        <p14:creationId xmlns:p14="http://schemas.microsoft.com/office/powerpoint/2010/main" val="1240166844"/>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4" end="14"/>
                                            </p:txEl>
                                          </p:spTgt>
                                        </p:tgtEl>
                                        <p:attrNameLst>
                                          <p:attrName>style.visibility</p:attrName>
                                        </p:attrNameLst>
                                      </p:cBhvr>
                                      <p:to>
                                        <p:strVal val="visible"/>
                                      </p:to>
                                    </p:set>
                                    <p:animEffect transition="in" filter="fade">
                                      <p:cBhvr>
                                        <p:cTn id="98" dur="1000"/>
                                        <p:tgtEl>
                                          <p:spTgt spid="3">
                                            <p:txEl>
                                              <p:pRg st="14" end="14"/>
                                            </p:txEl>
                                          </p:spTgt>
                                        </p:tgtEl>
                                      </p:cBhvr>
                                    </p:animEffect>
                                    <p:anim calcmode="lin" valueType="num">
                                      <p:cBhvr>
                                        <p:cTn id="9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5" end="15"/>
                                            </p:txEl>
                                          </p:spTgt>
                                        </p:tgtEl>
                                        <p:attrNameLst>
                                          <p:attrName>style.visibility</p:attrName>
                                        </p:attrNameLst>
                                      </p:cBhvr>
                                      <p:to>
                                        <p:strVal val="visible"/>
                                      </p:to>
                                    </p:set>
                                    <p:animEffect transition="in" filter="fade">
                                      <p:cBhvr>
                                        <p:cTn id="105" dur="1000"/>
                                        <p:tgtEl>
                                          <p:spTgt spid="3">
                                            <p:txEl>
                                              <p:pRg st="15" end="15"/>
                                            </p:txEl>
                                          </p:spTgt>
                                        </p:tgtEl>
                                      </p:cBhvr>
                                    </p:animEffect>
                                    <p:anim calcmode="lin" valueType="num">
                                      <p:cBhvr>
                                        <p:cTn id="106"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6" end="16"/>
                                            </p:txEl>
                                          </p:spTgt>
                                        </p:tgtEl>
                                        <p:attrNameLst>
                                          <p:attrName>style.visibility</p:attrName>
                                        </p:attrNameLst>
                                      </p:cBhvr>
                                      <p:to>
                                        <p:strVal val="visible"/>
                                      </p:to>
                                    </p:set>
                                    <p:animEffect transition="in" filter="fade">
                                      <p:cBhvr>
                                        <p:cTn id="112" dur="1000"/>
                                        <p:tgtEl>
                                          <p:spTgt spid="3">
                                            <p:txEl>
                                              <p:pRg st="16" end="16"/>
                                            </p:txEl>
                                          </p:spTgt>
                                        </p:tgtEl>
                                      </p:cBhvr>
                                    </p:animEffect>
                                    <p:anim calcmode="lin" valueType="num">
                                      <p:cBhvr>
                                        <p:cTn id="113"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686800" cy="6477000"/>
          </a:xfrm>
        </p:spPr>
        <p:txBody>
          <a:bodyPr>
            <a:normAutofit lnSpcReduction="10000"/>
          </a:bodyPr>
          <a:lstStyle/>
          <a:p>
            <a:pPr marL="0" indent="0" algn="ctr">
              <a:buNone/>
            </a:pPr>
            <a:endParaRPr lang="en-US" dirty="0" smtClean="0"/>
          </a:p>
          <a:p>
            <a:pPr marL="0" indent="0" algn="ctr">
              <a:buNone/>
            </a:pPr>
            <a:r>
              <a:rPr lang="en-US" sz="3600" dirty="0" smtClean="0"/>
              <a:t>Anyone </a:t>
            </a:r>
            <a:r>
              <a:rPr lang="en-US" sz="3600" dirty="0"/>
              <a:t>who believes they or someone they know to be a victim of a scam is urged to </a:t>
            </a:r>
            <a:r>
              <a:rPr lang="en-US" sz="3600" dirty="0" smtClean="0"/>
              <a:t>call</a:t>
            </a:r>
          </a:p>
          <a:p>
            <a:pPr marL="0" indent="0" algn="ctr">
              <a:buNone/>
            </a:pPr>
            <a:r>
              <a:rPr lang="en-US" sz="3600" dirty="0" smtClean="0"/>
              <a:t> Tuckahoe Police at 914-961-4800</a:t>
            </a:r>
          </a:p>
          <a:p>
            <a:pPr marL="0" indent="0" algn="ctr">
              <a:buNone/>
            </a:pPr>
            <a:r>
              <a:rPr lang="en-US" sz="3600" dirty="0" smtClean="0"/>
              <a:t>Complaints </a:t>
            </a:r>
            <a:r>
              <a:rPr lang="en-US" sz="3600" dirty="0"/>
              <a:t>can also be filed directly with the Westchester County District Attorney’s Office at </a:t>
            </a:r>
            <a:endParaRPr lang="en-US" sz="3600" dirty="0" smtClean="0"/>
          </a:p>
          <a:p>
            <a:pPr marL="0" indent="0" algn="ctr">
              <a:buNone/>
            </a:pPr>
            <a:r>
              <a:rPr lang="en-US" sz="3600" dirty="0" smtClean="0"/>
              <a:t>(</a:t>
            </a:r>
            <a:r>
              <a:rPr lang="en-US" sz="3600" dirty="0"/>
              <a:t>914) 995-TIPS (8477) or online through the Westchester County District Attorney Complaint Form. </a:t>
            </a:r>
            <a:endParaRPr lang="en-US" sz="3600" dirty="0" smtClean="0"/>
          </a:p>
          <a:p>
            <a:pPr marL="0" indent="0" algn="ctr">
              <a:buNone/>
            </a:pPr>
            <a:r>
              <a:rPr lang="en-US" sz="3600" dirty="0" smtClean="0"/>
              <a:t>Language </a:t>
            </a:r>
            <a:r>
              <a:rPr lang="en-US" sz="3600" dirty="0"/>
              <a:t>assistance is available.</a:t>
            </a:r>
          </a:p>
          <a:p>
            <a:pPr algn="ctr"/>
            <a:endParaRPr lang="en-US" sz="3600" dirty="0"/>
          </a:p>
          <a:p>
            <a:endParaRPr lang="en-US" dirty="0"/>
          </a:p>
        </p:txBody>
      </p:sp>
      <p:pic>
        <p:nvPicPr>
          <p:cNvPr id="2" name="Picture 1" descr="TPD Patch.jpg"/>
          <p:cNvPicPr>
            <a:picLocks noChangeAspect="1"/>
          </p:cNvPicPr>
          <p:nvPr/>
        </p:nvPicPr>
        <p:blipFill>
          <a:blip r:embed="rId2">
            <a:alphaModFix amt="24000"/>
            <a:extLst>
              <a:ext uri="{28A0092B-C50C-407E-A947-70E740481C1C}">
                <a14:useLocalDpi xmlns:a14="http://schemas.microsoft.com/office/drawing/2010/main" val="0"/>
              </a:ext>
            </a:extLst>
          </a:blip>
          <a:stretch>
            <a:fillRect/>
          </a:stretch>
        </p:blipFill>
        <p:spPr>
          <a:xfrm>
            <a:off x="1447800" y="457200"/>
            <a:ext cx="6934200" cy="5934075"/>
          </a:xfrm>
          <a:prstGeom prst="rect">
            <a:avLst/>
          </a:prstGeom>
        </p:spPr>
      </p:pic>
    </p:spTree>
    <p:extLst>
      <p:ext uri="{BB962C8B-B14F-4D97-AF65-F5344CB8AC3E}">
        <p14:creationId xmlns:p14="http://schemas.microsoft.com/office/powerpoint/2010/main" val="3118452181"/>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4495800" cy="1143000"/>
          </a:xfrm>
        </p:spPr>
        <p:txBody>
          <a:bodyPr/>
          <a:lstStyle/>
          <a:p>
            <a:r>
              <a:rPr lang="en-US" dirty="0" smtClean="0"/>
              <a:t>Grandparent Scam</a:t>
            </a:r>
            <a:endParaRPr lang="en-US" dirty="0"/>
          </a:p>
        </p:txBody>
      </p:sp>
      <p:sp>
        <p:nvSpPr>
          <p:cNvPr id="5" name="Content Placeholder 4"/>
          <p:cNvSpPr>
            <a:spLocks noGrp="1"/>
          </p:cNvSpPr>
          <p:nvPr>
            <p:ph idx="1"/>
            <p:custDataLst>
              <p:tags r:id="rId3"/>
            </p:custDataLst>
          </p:nvPr>
        </p:nvSpPr>
        <p:spPr>
          <a:xfrm>
            <a:off x="533400" y="2286000"/>
            <a:ext cx="8458200" cy="4114799"/>
          </a:xfrm>
        </p:spPr>
        <p:txBody>
          <a:bodyPr>
            <a:noAutofit/>
          </a:bodyPr>
          <a:lstStyle/>
          <a:p>
            <a:r>
              <a:rPr lang="en-US" sz="1400" dirty="0" smtClean="0"/>
              <a:t>These scammers call or email seniors impersonating to be a </a:t>
            </a:r>
            <a:r>
              <a:rPr lang="en-US" sz="1400" dirty="0"/>
              <a:t>family </a:t>
            </a:r>
            <a:r>
              <a:rPr lang="en-US" sz="1400" dirty="0" smtClean="0"/>
              <a:t>member or a loved one—</a:t>
            </a:r>
            <a:r>
              <a:rPr lang="en-US" sz="1400" dirty="0"/>
              <a:t>usually a grandchild—and state that they are </a:t>
            </a:r>
            <a:r>
              <a:rPr lang="en-US" sz="1400" dirty="0" smtClean="0"/>
              <a:t>in some kind of trouble, claims to be in a foreign country and have gotten in a bad situation, like being arrested for drugs, getting in a car accident or being mugged and needs money wired ASAP </a:t>
            </a:r>
            <a:r>
              <a:rPr lang="en-US" sz="1400" dirty="0"/>
              <a:t>for a false expense such as bail money, lawyer’s fees, hospital </a:t>
            </a:r>
            <a:r>
              <a:rPr lang="en-US" sz="1400" dirty="0" smtClean="0"/>
              <a:t>bills and doesn’t want his or her parents told. </a:t>
            </a:r>
          </a:p>
          <a:p>
            <a:endParaRPr lang="en-US" sz="800" dirty="0" smtClean="0"/>
          </a:p>
          <a:p>
            <a:r>
              <a:rPr lang="en-US" sz="1400" dirty="0" smtClean="0"/>
              <a:t>Often</a:t>
            </a:r>
            <a:r>
              <a:rPr lang="en-US" sz="1400" dirty="0"/>
              <a:t>, the calls are made in the middle of the night, so the adult answering the phone may be disoriented.  </a:t>
            </a:r>
            <a:endParaRPr lang="en-US" sz="1400" dirty="0" smtClean="0"/>
          </a:p>
          <a:p>
            <a:endParaRPr lang="en-US" sz="800" dirty="0" smtClean="0"/>
          </a:p>
          <a:p>
            <a:r>
              <a:rPr lang="en-US" sz="1400" dirty="0" smtClean="0"/>
              <a:t>These </a:t>
            </a:r>
            <a:r>
              <a:rPr lang="en-US" sz="1400" dirty="0"/>
              <a:t>con artists seem credible because they have become sophisticated in finding and using personal information from social media and Internet searches.  </a:t>
            </a:r>
            <a:endParaRPr lang="en-US" sz="1400" dirty="0" smtClean="0"/>
          </a:p>
          <a:p>
            <a:endParaRPr lang="en-US" sz="800" dirty="0" smtClean="0"/>
          </a:p>
          <a:p>
            <a:r>
              <a:rPr lang="en-US" sz="1400" dirty="0"/>
              <a:t>Scammers are increasingly turning to artificial intelligence (AI) tools to clone the voices of individuals they target on social media to place panicked calls to their family or friends in the hope of convincing the unwitting recipient of the call to give them money or access to sensitive </a:t>
            </a:r>
            <a:r>
              <a:rPr lang="en-US" sz="1400" dirty="0" smtClean="0"/>
              <a:t>information</a:t>
            </a:r>
          </a:p>
          <a:p>
            <a:endParaRPr lang="en-US" sz="800" dirty="0" smtClean="0"/>
          </a:p>
          <a:p>
            <a:r>
              <a:rPr lang="en-US" sz="1400" dirty="0" smtClean="0"/>
              <a:t>In some cases, the scammer impersonates a police officer, a lawyer, or a doctor who is calling on behalf of the relative in trouble. </a:t>
            </a:r>
          </a:p>
          <a:p>
            <a:endParaRPr lang="en-US" sz="800" dirty="0" smtClean="0"/>
          </a:p>
          <a:p>
            <a:r>
              <a:rPr lang="en-US" sz="1400" dirty="0" smtClean="0"/>
              <a:t>In </a:t>
            </a:r>
            <a:r>
              <a:rPr lang="en-US" sz="1400" dirty="0"/>
              <a:t>all cases, the scammers request that money be sent immediately and usually through a wire transfer. </a:t>
            </a:r>
            <a:endParaRPr lang="en-US" sz="1400" dirty="0" smtClean="0"/>
          </a:p>
        </p:txBody>
      </p:sp>
      <p:pic>
        <p:nvPicPr>
          <p:cNvPr id="6" name="Picture 5" descr="elder scam on phone.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152400"/>
            <a:ext cx="3810000" cy="2133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b="1" i="1" dirty="0"/>
              <a:t>Medical Device Scam</a:t>
            </a:r>
            <a:r>
              <a:rPr lang="en-US" dirty="0"/>
              <a:t/>
            </a:r>
            <a:br>
              <a:rPr lang="en-US" dirty="0"/>
            </a:br>
            <a:endParaRPr lang="en-US" dirty="0"/>
          </a:p>
        </p:txBody>
      </p:sp>
      <p:sp>
        <p:nvSpPr>
          <p:cNvPr id="5" name="Content Placeholder 4"/>
          <p:cNvSpPr>
            <a:spLocks noGrp="1"/>
          </p:cNvSpPr>
          <p:nvPr>
            <p:ph idx="1"/>
            <p:custDataLst>
              <p:tags r:id="rId3"/>
            </p:custDataLst>
          </p:nvPr>
        </p:nvSpPr>
        <p:spPr>
          <a:xfrm>
            <a:off x="533400" y="2209800"/>
            <a:ext cx="8458200" cy="4495800"/>
          </a:xfrm>
        </p:spPr>
        <p:txBody>
          <a:bodyPr>
            <a:noAutofit/>
          </a:bodyPr>
          <a:lstStyle/>
          <a:p>
            <a:r>
              <a:rPr lang="en-US" sz="1400" dirty="0"/>
              <a:t>Seniors have reported receiving unsolicited prerecorded messages, known as “</a:t>
            </a:r>
            <a:r>
              <a:rPr lang="en-US" sz="1400" dirty="0" err="1"/>
              <a:t>robocalls</a:t>
            </a:r>
            <a:r>
              <a:rPr lang="en-US" sz="1400" dirty="0"/>
              <a:t>,” offering free medical alert </a:t>
            </a:r>
            <a:r>
              <a:rPr lang="en-US" sz="1400" dirty="0" smtClean="0"/>
              <a:t>devices</a:t>
            </a:r>
            <a:r>
              <a:rPr lang="en-US" sz="1400" dirty="0"/>
              <a:t>, along with money saving coupons. </a:t>
            </a:r>
            <a:endParaRPr lang="en-US" sz="800" dirty="0" smtClean="0"/>
          </a:p>
          <a:p>
            <a:r>
              <a:rPr lang="en-US" sz="1400" dirty="0"/>
              <a:t>They identify the business as “Senior Medical Alert” or “Senior Medical Advisors.” </a:t>
            </a:r>
            <a:endParaRPr lang="en-US" sz="1400" dirty="0" smtClean="0"/>
          </a:p>
          <a:p>
            <a:r>
              <a:rPr lang="en-US" sz="1400" dirty="0" smtClean="0"/>
              <a:t>When </a:t>
            </a:r>
            <a:r>
              <a:rPr lang="en-US" sz="1400" dirty="0"/>
              <a:t>answered, the message urges consumers to press 1 to receive a free device by providing an address and credit card information. </a:t>
            </a:r>
            <a:endParaRPr lang="en-US" sz="1400" dirty="0" smtClean="0"/>
          </a:p>
          <a:p>
            <a:r>
              <a:rPr lang="en-US" sz="1400" dirty="0" smtClean="0"/>
              <a:t>Pressing </a:t>
            </a:r>
            <a:r>
              <a:rPr lang="en-US" sz="1400" dirty="0"/>
              <a:t>1 puts the consumer through to a live operator, who uses scare tactics to elicit personal and financial information from the </a:t>
            </a:r>
            <a:r>
              <a:rPr lang="en-US" sz="1400" dirty="0" smtClean="0"/>
              <a:t>consumer.</a:t>
            </a:r>
          </a:p>
          <a:p>
            <a:r>
              <a:rPr lang="en-US" sz="1400" dirty="0" smtClean="0"/>
              <a:t>The </a:t>
            </a:r>
            <a:r>
              <a:rPr lang="en-US" sz="1400" dirty="0"/>
              <a:t>message also offers the option of pressing another number to opt out of future calls. </a:t>
            </a:r>
            <a:endParaRPr lang="en-US" sz="1400" dirty="0" smtClean="0"/>
          </a:p>
          <a:p>
            <a:r>
              <a:rPr lang="en-US" sz="1400" dirty="0" smtClean="0"/>
              <a:t>Pressing </a:t>
            </a:r>
            <a:r>
              <a:rPr lang="en-US" sz="1400" dirty="0"/>
              <a:t>that number, however, alerts the scammers to a working phone number, which can be used for future scam calls</a:t>
            </a:r>
            <a:r>
              <a:rPr lang="en-US" sz="1400" dirty="0" smtClean="0"/>
              <a:t>.</a:t>
            </a:r>
            <a:endParaRPr lang="en-US" sz="1400" dirty="0"/>
          </a:p>
          <a:p>
            <a:r>
              <a:rPr lang="en-US" sz="1400" dirty="0"/>
              <a:t>The con artists will then ask the seniors for their credit card numbers and use it to bill them every month for “monitoring services” they never receive. </a:t>
            </a:r>
          </a:p>
          <a:p>
            <a:r>
              <a:rPr lang="en-US" sz="1400" dirty="0"/>
              <a:t>They also use scare tactics to induce consumers to respond to the </a:t>
            </a:r>
            <a:r>
              <a:rPr lang="en-US" sz="1400" dirty="0" smtClean="0"/>
              <a:t>offer, </a:t>
            </a:r>
            <a:r>
              <a:rPr lang="en-US" sz="1400" dirty="0"/>
              <a:t>warning of a “significant rise” in the number of senior citizens who </a:t>
            </a:r>
            <a:r>
              <a:rPr lang="en-US" sz="1400" dirty="0" smtClean="0"/>
              <a:t>delayed, </a:t>
            </a:r>
            <a:r>
              <a:rPr lang="en-US" sz="1400" dirty="0"/>
              <a:t>and as a result suffered death or serious life-threatening injuries.</a:t>
            </a:r>
          </a:p>
          <a:p>
            <a:endParaRPr lang="en-US" sz="1400" dirty="0" smtClean="0"/>
          </a:p>
          <a:p>
            <a:endParaRPr lang="en-US" sz="1400" dirty="0" smtClean="0"/>
          </a:p>
        </p:txBody>
      </p:sp>
      <p:pic>
        <p:nvPicPr>
          <p:cNvPr id="3" name="Picture 2" descr="medical device scam.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7511" y="36689"/>
            <a:ext cx="3505200" cy="2090928"/>
          </a:xfrm>
          <a:prstGeom prst="rect">
            <a:avLst/>
          </a:prstGeom>
        </p:spPr>
      </p:pic>
    </p:spTree>
    <p:custDataLst>
      <p:tags r:id="rId1"/>
    </p:custDataLst>
    <p:extLst>
      <p:ext uri="{BB962C8B-B14F-4D97-AF65-F5344CB8AC3E}">
        <p14:creationId xmlns:p14="http://schemas.microsoft.com/office/powerpoint/2010/main" val="589308979"/>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b="1" i="1" dirty="0" smtClean="0"/>
              <a:t>Home Improvement Scams</a:t>
            </a:r>
            <a:endParaRPr lang="en-US" dirty="0"/>
          </a:p>
        </p:txBody>
      </p:sp>
      <p:sp>
        <p:nvSpPr>
          <p:cNvPr id="5" name="Content Placeholder 4"/>
          <p:cNvSpPr>
            <a:spLocks noGrp="1"/>
          </p:cNvSpPr>
          <p:nvPr>
            <p:ph idx="1"/>
            <p:custDataLst>
              <p:tags r:id="rId3"/>
            </p:custDataLst>
          </p:nvPr>
        </p:nvSpPr>
        <p:spPr>
          <a:xfrm>
            <a:off x="762000" y="1447800"/>
            <a:ext cx="5105400" cy="5059363"/>
          </a:xfrm>
        </p:spPr>
        <p:txBody>
          <a:bodyPr>
            <a:normAutofit fontScale="70000" lnSpcReduction="20000"/>
          </a:bodyPr>
          <a:lstStyle/>
          <a:p>
            <a:pPr lvl="0"/>
            <a:r>
              <a:rPr lang="en-US" dirty="0"/>
              <a:t>Knocks on your door or calls you on the phone offering to make repairs.</a:t>
            </a:r>
          </a:p>
          <a:p>
            <a:pPr lvl="0"/>
            <a:r>
              <a:rPr lang="en-US" dirty="0"/>
              <a:t>Tells you that you must make repairs immediately.</a:t>
            </a:r>
          </a:p>
          <a:p>
            <a:pPr lvl="0"/>
            <a:r>
              <a:rPr lang="en-US" dirty="0"/>
              <a:t>Talks very quickly to confuse you and pressures you to sign a contract immediately.</a:t>
            </a:r>
          </a:p>
          <a:p>
            <a:pPr lvl="0"/>
            <a:r>
              <a:rPr lang="en-US" dirty="0"/>
              <a:t>Tells you they are doing work in your neighborhood and have extra materials left from another job.</a:t>
            </a:r>
          </a:p>
          <a:p>
            <a:pPr lvl="0"/>
            <a:r>
              <a:rPr lang="en-US" dirty="0"/>
              <a:t>Offers a discounted price if you refer other people to them, but only if you buy today.</a:t>
            </a:r>
          </a:p>
          <a:p>
            <a:pPr lvl="0"/>
            <a:r>
              <a:rPr lang="en-US" dirty="0"/>
              <a:t>Tells you something that sounds too good to be true. If it sounds too good to be true, it probably is!</a:t>
            </a:r>
          </a:p>
          <a:p>
            <a:endParaRPr lang="en-US" dirty="0" smtClean="0"/>
          </a:p>
        </p:txBody>
      </p:sp>
      <p:pic>
        <p:nvPicPr>
          <p:cNvPr id="6" name="Picture 5" descr="homeimprovement .jpeg"/>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791200" y="2286000"/>
            <a:ext cx="3143957" cy="2324100"/>
          </a:xfrm>
          <a:prstGeom prst="rect">
            <a:avLst/>
          </a:prstGeom>
        </p:spPr>
      </p:pic>
    </p:spTree>
    <p:custDataLst>
      <p:tags r:id="rId1"/>
    </p:custDataLst>
    <p:extLst>
      <p:ext uri="{BB962C8B-B14F-4D97-AF65-F5344CB8AC3E}">
        <p14:creationId xmlns:p14="http://schemas.microsoft.com/office/powerpoint/2010/main" val="3221878077"/>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949568"/>
          </a:xfrm>
        </p:spPr>
        <p:txBody>
          <a:bodyPr>
            <a:normAutofit/>
          </a:bodyPr>
          <a:lstStyle/>
          <a:p>
            <a:r>
              <a:rPr lang="en-US" dirty="0" smtClean="0"/>
              <a:t>Ghosting Scams</a:t>
            </a:r>
            <a:endParaRPr lang="en-US" dirty="0"/>
          </a:p>
        </p:txBody>
      </p:sp>
      <p:sp>
        <p:nvSpPr>
          <p:cNvPr id="3" name="Content Placeholder 2"/>
          <p:cNvSpPr>
            <a:spLocks noGrp="1"/>
          </p:cNvSpPr>
          <p:nvPr>
            <p:ph idx="1"/>
          </p:nvPr>
        </p:nvSpPr>
        <p:spPr>
          <a:xfrm>
            <a:off x="762000" y="1295401"/>
            <a:ext cx="8001000" cy="2895599"/>
          </a:xfrm>
        </p:spPr>
        <p:txBody>
          <a:bodyPr>
            <a:noAutofit/>
          </a:bodyPr>
          <a:lstStyle/>
          <a:p>
            <a:r>
              <a:rPr lang="en-US" sz="1600" dirty="0"/>
              <a:t>“Ghosting” is a form of identity theft. Identity thieves obtain personal information about deceased persons from obituaries, funeral homes, hospitals, stolen death certificates, and online web sites. </a:t>
            </a:r>
            <a:endParaRPr lang="en-US" sz="1600" dirty="0" smtClean="0"/>
          </a:p>
          <a:p>
            <a:endParaRPr lang="en-US" sz="800" dirty="0" smtClean="0"/>
          </a:p>
          <a:p>
            <a:r>
              <a:rPr lang="en-US" sz="1600" dirty="0" smtClean="0"/>
              <a:t>Once </a:t>
            </a:r>
            <a:r>
              <a:rPr lang="en-US" sz="1600" dirty="0"/>
              <a:t>they have the information, especially </a:t>
            </a:r>
            <a:r>
              <a:rPr lang="en-US" sz="1600" dirty="0" smtClean="0"/>
              <a:t>social security </a:t>
            </a:r>
            <a:r>
              <a:rPr lang="en-US" sz="1600" dirty="0"/>
              <a:t>numbers, they use it to establish credit and open accounts, take out loans, receive benefits, or even collect tax refunds filed under the stolen identity. </a:t>
            </a:r>
            <a:endParaRPr lang="en-US" sz="1600" dirty="0" smtClean="0"/>
          </a:p>
          <a:p>
            <a:endParaRPr lang="en-US" sz="800" dirty="0" smtClean="0"/>
          </a:p>
          <a:p>
            <a:r>
              <a:rPr lang="en-US" sz="1600" dirty="0" smtClean="0"/>
              <a:t>Family </a:t>
            </a:r>
            <a:r>
              <a:rPr lang="en-US" sz="1600" dirty="0"/>
              <a:t>members of the deceased are not responsible for charges resulting from this kind of identity theft as long as their names are not on the stolen accounts. </a:t>
            </a:r>
            <a:endParaRPr lang="en-US" sz="1600" dirty="0" smtClean="0"/>
          </a:p>
          <a:p>
            <a:endParaRPr lang="en-US" sz="800" dirty="0"/>
          </a:p>
          <a:p>
            <a:r>
              <a:rPr lang="en-US" sz="1600" dirty="0" smtClean="0"/>
              <a:t>Remember</a:t>
            </a:r>
            <a:r>
              <a:rPr lang="en-US" sz="1600" dirty="0"/>
              <a:t>, it’s important to inform the Social Security Administration of a death.</a:t>
            </a:r>
            <a:br>
              <a:rPr lang="en-US" sz="1600" dirty="0"/>
            </a:b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495800"/>
            <a:ext cx="4419600" cy="2362200"/>
          </a:xfrm>
          <a:prstGeom prst="rect">
            <a:avLst/>
          </a:prstGeom>
        </p:spPr>
      </p:pic>
    </p:spTree>
    <p:extLst>
      <p:ext uri="{BB962C8B-B14F-4D97-AF65-F5344CB8AC3E}">
        <p14:creationId xmlns:p14="http://schemas.microsoft.com/office/powerpoint/2010/main" val="1519037563"/>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4876800" cy="1143000"/>
          </a:xfrm>
        </p:spPr>
        <p:txBody>
          <a:bodyPr/>
          <a:lstStyle/>
          <a:p>
            <a:r>
              <a:rPr lang="en-US" dirty="0" smtClean="0"/>
              <a:t>Jury Duty Scams</a:t>
            </a:r>
            <a:endParaRPr lang="en-US" dirty="0"/>
          </a:p>
        </p:txBody>
      </p:sp>
      <p:sp>
        <p:nvSpPr>
          <p:cNvPr id="3" name="Content Placeholder 2"/>
          <p:cNvSpPr>
            <a:spLocks noGrp="1"/>
          </p:cNvSpPr>
          <p:nvPr>
            <p:ph idx="1"/>
          </p:nvPr>
        </p:nvSpPr>
        <p:spPr>
          <a:xfrm>
            <a:off x="762000" y="2286000"/>
            <a:ext cx="8077200" cy="4297363"/>
          </a:xfrm>
        </p:spPr>
        <p:txBody>
          <a:bodyPr>
            <a:normAutofit fontScale="70000" lnSpcReduction="20000"/>
          </a:bodyPr>
          <a:lstStyle/>
          <a:p>
            <a:r>
              <a:rPr lang="en-US" dirty="0"/>
              <a:t>These scammers, pretending to be law enforcement officers or court officials, contact individuals to inform them that they have failed to report to jury duty. </a:t>
            </a:r>
            <a:endParaRPr lang="en-US" dirty="0" smtClean="0"/>
          </a:p>
          <a:p>
            <a:r>
              <a:rPr lang="en-US" dirty="0" smtClean="0"/>
              <a:t>As </a:t>
            </a:r>
            <a:r>
              <a:rPr lang="en-US" dirty="0"/>
              <a:t>a consequence, victims are told to pay a fine by credit card to avoid arrest. </a:t>
            </a:r>
            <a:endParaRPr lang="en-US" dirty="0" smtClean="0"/>
          </a:p>
          <a:p>
            <a:r>
              <a:rPr lang="en-US" dirty="0"/>
              <a:t> In many cases, when the victims inform the callers that they didn’t receive any jury duty information, callers emphasize citizen responsibility to appear for jury duty whether or not a notice has been received. </a:t>
            </a:r>
            <a:endParaRPr lang="en-US" dirty="0" smtClean="0"/>
          </a:p>
          <a:p>
            <a:r>
              <a:rPr lang="en-US" dirty="0" smtClean="0"/>
              <a:t>These </a:t>
            </a:r>
            <a:r>
              <a:rPr lang="en-US" dirty="0"/>
              <a:t>scammers also coerce victims into providing personal information, such as social security numbers and date of birth, which can then be used for identity theft or other fraudulent activity.</a:t>
            </a:r>
            <a:br>
              <a:rPr lang="en-US" dirty="0"/>
            </a:br>
            <a:endParaRPr lang="en-US" dirty="0"/>
          </a:p>
        </p:txBody>
      </p:sp>
      <p:pic>
        <p:nvPicPr>
          <p:cNvPr id="4" name="Picture 3" descr="jury duty sca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01414"/>
            <a:ext cx="3340100" cy="2222685"/>
          </a:xfrm>
          <a:prstGeom prst="rect">
            <a:avLst/>
          </a:prstGeom>
        </p:spPr>
      </p:pic>
    </p:spTree>
    <p:extLst>
      <p:ext uri="{BB962C8B-B14F-4D97-AF65-F5344CB8AC3E}">
        <p14:creationId xmlns:p14="http://schemas.microsoft.com/office/powerpoint/2010/main" val="2225368956"/>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Funeral Notification Scams</a:t>
            </a:r>
            <a:endParaRPr lang="en-US" dirty="0"/>
          </a:p>
        </p:txBody>
      </p:sp>
      <p:sp>
        <p:nvSpPr>
          <p:cNvPr id="3" name="Content Placeholder 2"/>
          <p:cNvSpPr>
            <a:spLocks noGrp="1"/>
          </p:cNvSpPr>
          <p:nvPr>
            <p:ph idx="1"/>
          </p:nvPr>
        </p:nvSpPr>
        <p:spPr>
          <a:xfrm>
            <a:off x="838200" y="1371600"/>
            <a:ext cx="7848600" cy="2975587"/>
          </a:xfrm>
        </p:spPr>
        <p:txBody>
          <a:bodyPr>
            <a:normAutofit fontScale="62500" lnSpcReduction="20000"/>
          </a:bodyPr>
          <a:lstStyle/>
          <a:p>
            <a:r>
              <a:rPr lang="en-US" dirty="0"/>
              <a:t>The “funeral notifications” scam involves emails, which include the subject line "funeral notification," to deceptively inform recipients of an upcoming farewell ceremony in remembrance of a friend or loved one. </a:t>
            </a:r>
            <a:endParaRPr lang="en-US" dirty="0" smtClean="0"/>
          </a:p>
          <a:p>
            <a:r>
              <a:rPr lang="en-US" dirty="0" smtClean="0"/>
              <a:t>These </a:t>
            </a:r>
            <a:r>
              <a:rPr lang="en-US" dirty="0"/>
              <a:t>emails appear to be sent from legitimate funeral homes and instruct recipients to click on a link for “more detailed information.”  </a:t>
            </a:r>
            <a:endParaRPr lang="en-US" dirty="0" smtClean="0"/>
          </a:p>
          <a:p>
            <a:r>
              <a:rPr lang="en-US" dirty="0" smtClean="0"/>
              <a:t>The </a:t>
            </a:r>
            <a:r>
              <a:rPr lang="en-US" dirty="0"/>
              <a:t>link sends victims to a third party web site where malware, or “malicious software,” is downloaded.  This software causes computer havoc and allows scammers to gain access to the user’s computer information, which can then be used in fraudulent activity. </a:t>
            </a:r>
            <a:endParaRPr lang="en-US" dirty="0" smtClean="0"/>
          </a:p>
          <a:p>
            <a:r>
              <a:rPr lang="en-US" dirty="0" smtClean="0"/>
              <a:t>If </a:t>
            </a:r>
            <a:r>
              <a:rPr lang="en-US" dirty="0"/>
              <a:t>you receive such an email, delete it immediately. </a:t>
            </a:r>
          </a:p>
        </p:txBody>
      </p:sp>
      <p:pic>
        <p:nvPicPr>
          <p:cNvPr id="4" name="Picture 3" descr="funeral scam .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343400"/>
            <a:ext cx="3352800" cy="1676400"/>
          </a:xfrm>
          <a:prstGeom prst="rect">
            <a:avLst/>
          </a:prstGeom>
        </p:spPr>
      </p:pic>
    </p:spTree>
    <p:extLst>
      <p:ext uri="{BB962C8B-B14F-4D97-AF65-F5344CB8AC3E}">
        <p14:creationId xmlns:p14="http://schemas.microsoft.com/office/powerpoint/2010/main" val="824769550"/>
      </p:ext>
    </p:extLst>
  </p:cSld>
  <p:clrMapOvr>
    <a:masterClrMapping/>
  </p:clrMapOvr>
  <mc:AlternateContent xmlns:mc="http://schemas.openxmlformats.org/markup-compatibility/2006">
    <mc:Choice xmlns:p14="http://schemas.microsoft.com/office/powerpoint/2010/main" Requires="p14">
      <p:transition p14:dur="10" advTm="6000">
        <p:fade/>
      </p:transition>
    </mc:Choice>
    <mc:Fallback>
      <p:transition advTm="6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8.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6.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7.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3852</Words>
  <Application>Microsoft Office PowerPoint</Application>
  <PresentationFormat>On-screen Show (4:3)</PresentationFormat>
  <Paragraphs>288</Paragraphs>
  <Slides>31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Mangal</vt:lpstr>
      <vt:lpstr>Training New Employees</vt:lpstr>
      <vt:lpstr>Scams targeting seniors and tips on how to prevent Fraud</vt:lpstr>
      <vt:lpstr>Fraud Prevention for Seniors</vt:lpstr>
      <vt:lpstr>Scams Targeting Seniors</vt:lpstr>
      <vt:lpstr>Grandparent Scam</vt:lpstr>
      <vt:lpstr>Medical Device Scam </vt:lpstr>
      <vt:lpstr>Home Improvement Scams</vt:lpstr>
      <vt:lpstr>Ghosting Scams</vt:lpstr>
      <vt:lpstr>Jury Duty Scams</vt:lpstr>
      <vt:lpstr>Funeral Notification Scams</vt:lpstr>
      <vt:lpstr>Sweepstakes/Charity Scams</vt:lpstr>
      <vt:lpstr>IRS Imposter Scams</vt:lpstr>
      <vt:lpstr>Check Washing Scams</vt:lpstr>
      <vt:lpstr>Government Impersonation Scams</vt:lpstr>
      <vt:lpstr>Romance Scams</vt:lpstr>
      <vt:lpstr>Tech Support Scams</vt:lpstr>
      <vt:lpstr>Phishing Scams</vt:lpstr>
      <vt:lpstr>Utility Service Scams</vt:lpstr>
      <vt:lpstr>Health Care/Medicare/Health Insurance Fraud Scams</vt:lpstr>
      <vt:lpstr>The Pigeon Drop Scams</vt:lpstr>
      <vt:lpstr>PowerPoint Presentation</vt:lpstr>
      <vt:lpstr>Red Flags that might indicate an interaction is fraudulent</vt:lpstr>
      <vt:lpstr>PowerPoint Presentation</vt:lpstr>
      <vt:lpstr>Tips to Prevent a Scam</vt:lpstr>
      <vt:lpstr>Tips to Prevent a Scam</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2023-11-24T15:33:37Z</dcterms:modified>
</cp:coreProperties>
</file>